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1.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8" r:id="rId3"/>
    <p:sldId id="259" r:id="rId4"/>
    <p:sldId id="290" r:id="rId5"/>
    <p:sldId id="299" r:id="rId6"/>
    <p:sldId id="298" r:id="rId7"/>
    <p:sldId id="297" r:id="rId8"/>
    <p:sldId id="301" r:id="rId9"/>
    <p:sldId id="300" r:id="rId10"/>
    <p:sldId id="282" r:id="rId11"/>
    <p:sldId id="261" r:id="rId12"/>
    <p:sldId id="285" r:id="rId13"/>
    <p:sldId id="283" r:id="rId14"/>
    <p:sldId id="288" r:id="rId15"/>
    <p:sldId id="289" r:id="rId16"/>
    <p:sldId id="307" r:id="rId17"/>
    <p:sldId id="313" r:id="rId18"/>
    <p:sldId id="302" r:id="rId19"/>
    <p:sldId id="314" r:id="rId20"/>
    <p:sldId id="303" r:id="rId21"/>
    <p:sldId id="315" r:id="rId22"/>
    <p:sldId id="316" r:id="rId23"/>
    <p:sldId id="318" r:id="rId24"/>
    <p:sldId id="317" r:id="rId25"/>
    <p:sldId id="304" r:id="rId26"/>
    <p:sldId id="319" r:id="rId27"/>
    <p:sldId id="320" r:id="rId28"/>
    <p:sldId id="321" r:id="rId29"/>
    <p:sldId id="322" r:id="rId30"/>
    <p:sldId id="310" r:id="rId31"/>
    <p:sldId id="281" r:id="rId32"/>
  </p:sldIdLst>
  <p:sldSz cx="12192000" cy="6858000"/>
  <p:notesSz cx="12192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D0F1"/>
    <a:srgbClr val="FFE400"/>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44764"/>
  </p:normalViewPr>
  <p:slideViewPr>
    <p:cSldViewPr>
      <p:cViewPr varScale="1">
        <p:scale>
          <a:sx n="44" d="100"/>
          <a:sy n="44" d="100"/>
        </p:scale>
        <p:origin x="3096"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D5AD706-95FB-B540-AD8F-B7E6DA009DB0}" type="datetimeFigureOut">
              <a:rPr lang="fr-FR" smtClean="0"/>
              <a:t>24/04/2024</a:t>
            </a:fld>
            <a:endParaRPr lang="fr-FR"/>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1560694-1FB3-AD42-91F0-0294D672FD2F}" type="slidenum">
              <a:rPr lang="fr-FR" smtClean="0"/>
              <a:t>‹#›</a:t>
            </a:fld>
            <a:endParaRPr lang="fr-FR"/>
          </a:p>
        </p:txBody>
      </p:sp>
    </p:spTree>
    <p:extLst>
      <p:ext uri="{BB962C8B-B14F-4D97-AF65-F5344CB8AC3E}">
        <p14:creationId xmlns:p14="http://schemas.microsoft.com/office/powerpoint/2010/main" val="1862427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L'expansion des nouvelles technologies a entrainé la collecte d'énormes volumes de données. </a:t>
            </a:r>
          </a:p>
          <a:p>
            <a:r>
              <a:rPr lang="fr-FR" noProof="0" dirty="0"/>
              <a:t>Les organisations ont désormais accès à plus de données qu'elles n'en ont jamais eu auparavant.</a:t>
            </a:r>
          </a:p>
          <a:p>
            <a:r>
              <a:rPr lang="fr-FR" noProof="0" dirty="0"/>
              <a:t>Ces données peuvent être structurées ou non structurées et leurs énormes volumes rendent leur compréhension difficile pour la mise en œuvre des améliorations à l'échelle de l'organisation. S'il n'est pas correctement traité, ce défi peut minimiser les avantages des données.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noProof="0" dirty="0">
                <a:effectLst/>
                <a:latin typeface="Söhne"/>
              </a:rPr>
              <a:t>L'algorithme Apriori est largement utilisé dans de nombreuses applications de l'analyse de données et de l'apprentissage automatique.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noProof="0" dirty="0">
                <a:effectLst/>
                <a:latin typeface="Söhne"/>
              </a:rPr>
              <a:t>Voici quelques-unes des applications courantes de l'algorithme Apriori :</a:t>
            </a:r>
          </a:p>
          <a:p>
            <a:endParaRPr lang="fr-FR" noProof="0" dirty="0"/>
          </a:p>
        </p:txBody>
      </p:sp>
      <p:sp>
        <p:nvSpPr>
          <p:cNvPr id="4" name="Slide Number Placeholder 3"/>
          <p:cNvSpPr>
            <a:spLocks noGrp="1"/>
          </p:cNvSpPr>
          <p:nvPr>
            <p:ph type="sldNum" sz="quarter" idx="5"/>
          </p:nvPr>
        </p:nvSpPr>
        <p:spPr/>
        <p:txBody>
          <a:bodyPr/>
          <a:lstStyle/>
          <a:p>
            <a:fld id="{11560694-1FB3-AD42-91F0-0294D672FD2F}" type="slidenum">
              <a:rPr lang="fr-FR" smtClean="0"/>
              <a:t>3</a:t>
            </a:fld>
            <a:endParaRPr lang="fr-FR"/>
          </a:p>
        </p:txBody>
      </p:sp>
    </p:spTree>
    <p:extLst>
      <p:ext uri="{BB962C8B-B14F-4D97-AF65-F5344CB8AC3E}">
        <p14:creationId xmlns:p14="http://schemas.microsoft.com/office/powerpoint/2010/main" val="2455194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noProof="0" dirty="0">
                <a:solidFill>
                  <a:srgbClr val="ECECEC"/>
                </a:solidFill>
                <a:effectLst/>
                <a:latin typeface="Söhne"/>
              </a:rPr>
              <a:t>L'algorithme Apriori est largement utilisé pour extraire des règles d'association à partir de grands ensembles de données transactionnelles. Cependant, malgré ses avantages, il présente également certaines limitations et inconvénients qu'il est important de comprendre. Dans cette introduction, nous explorerons ces inconvénients pour mieux appréhender les défis associés à l'utilisation de l'algorithme Apriori.</a:t>
            </a:r>
          </a:p>
          <a:p>
            <a:pPr algn="l"/>
            <a:endParaRPr lang="fr-FR" b="0" i="0" noProof="0" dirty="0">
              <a:solidFill>
                <a:srgbClr val="ECECEC"/>
              </a:solidFill>
              <a:effectLst/>
              <a:latin typeface="Söhne"/>
            </a:endParaRPr>
          </a:p>
          <a:p>
            <a:pPr algn="l"/>
            <a:r>
              <a:rPr lang="fr-FR" b="0" i="0" noProof="0" dirty="0">
                <a:solidFill>
                  <a:srgbClr val="ECECEC"/>
                </a:solidFill>
                <a:effectLst/>
                <a:latin typeface="Söhne"/>
              </a:rPr>
              <a:t>L'un des principaux inconvénients de l'algorithme Apriori est sa sensibilité à la taille de l'ensemble de données. En effet, lorsque l'ensemble de données devient très volumineux, le processus de génération de tous les sous-ensembles possibles des éléments peut entraîner une explosion combinatoire, rendant la recherche de motifs fréquents longue et coûteuse en termes de temps de calcul et de mémoire.</a:t>
            </a:r>
          </a:p>
          <a:p>
            <a:pPr algn="l"/>
            <a:endParaRPr lang="fr-FR" b="0" i="0" noProof="0" dirty="0">
              <a:solidFill>
                <a:srgbClr val="ECECEC"/>
              </a:solidFill>
              <a:effectLst/>
              <a:latin typeface="Söhne"/>
            </a:endParaRPr>
          </a:p>
          <a:p>
            <a:pPr algn="l"/>
            <a:r>
              <a:rPr lang="fr-FR" b="0" i="0" noProof="0" dirty="0">
                <a:solidFill>
                  <a:srgbClr val="ECECEC"/>
                </a:solidFill>
                <a:effectLst/>
                <a:latin typeface="Söhne"/>
              </a:rPr>
              <a:t>Un autre inconvénient réside dans la dépendance à la spécification des seuils de support et de confiance. L'efficacité de l'algorithme Apriori dépend fortement de la spécification de ces seuils, ce qui peut être délicat et nécessiter une phase d'essais et d'erreurs pour obtenir des résultats pertinents.</a:t>
            </a:r>
          </a:p>
          <a:p>
            <a:pPr algn="l"/>
            <a:endParaRPr lang="fr-FR" b="0" i="0" noProof="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noProof="0" dirty="0">
                <a:solidFill>
                  <a:srgbClr val="ECECEC"/>
                </a:solidFill>
                <a:effectLst/>
                <a:latin typeface="Söhne"/>
              </a:rPr>
              <a:t>De plus, l'algorithme Apriori peut être sensible aux données bruitées ou rares. Les éléments qui apparaissent rarement peuvent ne pas être pris en compte dans les règles d'association, même s'ils ont un potentiel significatif. De même, les éléments bruités peuvent fausser les résultats en générant des règles d'association non significatives.</a:t>
            </a:r>
          </a:p>
          <a:p>
            <a:pPr algn="l"/>
            <a:endParaRPr lang="fr-FR" b="0" i="0" noProof="0" dirty="0">
              <a:solidFill>
                <a:srgbClr val="ECECEC"/>
              </a:solidFill>
              <a:effectLst/>
              <a:latin typeface="Söhne"/>
            </a:endParaRPr>
          </a:p>
          <a:p>
            <a:pPr algn="l"/>
            <a:r>
              <a:rPr lang="fr-FR" b="0" i="0" noProof="0" dirty="0">
                <a:solidFill>
                  <a:srgbClr val="ECECEC"/>
                </a:solidFill>
                <a:effectLst/>
                <a:latin typeface="Söhne"/>
              </a:rPr>
              <a:t>En résumé, bien que l'algorithme Apriori soit une méthode puissante pour découvrir des règles d'association, il présente des limitations en termes de traitement des grands ensembles de données, de sensibilité aux données bruitées, de dépendance aux seuils et de gestion des données séquentielles. Ces limitations nécessitent une approche prudente lors de son utilisation et peuvent nécessiter des techniques complémentaires pour surmonter ses contraintes.</a:t>
            </a:r>
          </a:p>
        </p:txBody>
      </p:sp>
      <p:sp>
        <p:nvSpPr>
          <p:cNvPr id="4" name="Slide Number Placeholder 3"/>
          <p:cNvSpPr>
            <a:spLocks noGrp="1"/>
          </p:cNvSpPr>
          <p:nvPr>
            <p:ph type="sldNum" sz="quarter" idx="5"/>
          </p:nvPr>
        </p:nvSpPr>
        <p:spPr/>
        <p:txBody>
          <a:bodyPr/>
          <a:lstStyle/>
          <a:p>
            <a:fld id="{11560694-1FB3-AD42-91F0-0294D672FD2F}" type="slidenum">
              <a:rPr lang="fr-FR" smtClean="0"/>
              <a:t>12</a:t>
            </a:fld>
            <a:endParaRPr lang="fr-FR"/>
          </a:p>
        </p:txBody>
      </p:sp>
    </p:spTree>
    <p:extLst>
      <p:ext uri="{BB962C8B-B14F-4D97-AF65-F5344CB8AC3E}">
        <p14:creationId xmlns:p14="http://schemas.microsoft.com/office/powerpoint/2010/main" val="2385015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Implemetation</a:t>
            </a:r>
            <a:endParaRPr lang="fr-FR" dirty="0"/>
          </a:p>
        </p:txBody>
      </p:sp>
      <p:sp>
        <p:nvSpPr>
          <p:cNvPr id="4" name="Slide Number Placeholder 3"/>
          <p:cNvSpPr>
            <a:spLocks noGrp="1"/>
          </p:cNvSpPr>
          <p:nvPr>
            <p:ph type="sldNum" sz="quarter" idx="5"/>
          </p:nvPr>
        </p:nvSpPr>
        <p:spPr/>
        <p:txBody>
          <a:bodyPr/>
          <a:lstStyle/>
          <a:p>
            <a:fld id="{11560694-1FB3-AD42-91F0-0294D672FD2F}" type="slidenum">
              <a:rPr lang="fr-FR" smtClean="0"/>
              <a:t>13</a:t>
            </a:fld>
            <a:endParaRPr lang="fr-FR"/>
          </a:p>
        </p:txBody>
      </p:sp>
    </p:spTree>
    <p:extLst>
      <p:ext uri="{BB962C8B-B14F-4D97-AF65-F5344CB8AC3E}">
        <p14:creationId xmlns:p14="http://schemas.microsoft.com/office/powerpoint/2010/main" val="1731406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Pour ce faire </a:t>
            </a:r>
          </a:p>
        </p:txBody>
      </p:sp>
      <p:sp>
        <p:nvSpPr>
          <p:cNvPr id="4" name="Slide Number Placeholder 3"/>
          <p:cNvSpPr>
            <a:spLocks noGrp="1"/>
          </p:cNvSpPr>
          <p:nvPr>
            <p:ph type="sldNum" sz="quarter" idx="5"/>
          </p:nvPr>
        </p:nvSpPr>
        <p:spPr/>
        <p:txBody>
          <a:bodyPr/>
          <a:lstStyle/>
          <a:p>
            <a:fld id="{11560694-1FB3-AD42-91F0-0294D672FD2F}" type="slidenum">
              <a:rPr lang="fr-FR" smtClean="0"/>
              <a:t>14</a:t>
            </a:fld>
            <a:endParaRPr lang="fr-FR"/>
          </a:p>
        </p:txBody>
      </p:sp>
    </p:spTree>
    <p:extLst>
      <p:ext uri="{BB962C8B-B14F-4D97-AF65-F5344CB8AC3E}">
        <p14:creationId xmlns:p14="http://schemas.microsoft.com/office/powerpoint/2010/main" val="16779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0" lvl="0" indent="0" algn="just" defTabSz="914400" rtl="0" eaLnBrk="1" fontAlgn="auto" latinLnBrk="0" hangingPunct="1">
              <a:lnSpc>
                <a:spcPct val="100000"/>
              </a:lnSpc>
              <a:spcBef>
                <a:spcPts val="105"/>
              </a:spcBef>
              <a:spcAft>
                <a:spcPts val="0"/>
              </a:spcAft>
              <a:buClrTx/>
              <a:buSzTx/>
              <a:buFontTx/>
              <a:buNone/>
              <a:tabLst/>
              <a:defRPr/>
            </a:pPr>
            <a:r>
              <a:rPr lang="fr-FR" b="1" i="0" noProof="0" dirty="0">
                <a:solidFill>
                  <a:srgbClr val="ECECEC"/>
                </a:solidFill>
                <a:effectLst/>
                <a:latin typeface="Söhne"/>
              </a:rPr>
              <a:t>On a déjà </a:t>
            </a:r>
            <a:r>
              <a:rPr lang="fr-FR" b="0" i="0" noProof="0" dirty="0">
                <a:solidFill>
                  <a:srgbClr val="ECECEC"/>
                </a:solidFill>
                <a:effectLst/>
                <a:latin typeface="Söhne"/>
              </a:rPr>
              <a:t>placez les données du supermarché dans un fichier </a:t>
            </a:r>
            <a:r>
              <a:rPr lang="fr-FR" b="0" i="0" noProof="0" dirty="0" err="1">
                <a:solidFill>
                  <a:srgbClr val="ECECEC"/>
                </a:solidFill>
                <a:effectLst/>
                <a:latin typeface="Söhne"/>
              </a:rPr>
              <a:t>excel</a:t>
            </a:r>
            <a:r>
              <a:rPr lang="fr-FR" b="0" i="0" noProof="0" dirty="0">
                <a:solidFill>
                  <a:srgbClr val="ECECEC"/>
                </a:solidFill>
                <a:effectLst/>
                <a:latin typeface="Söhne"/>
              </a:rPr>
              <a:t> comme vous voyez devant vous dont chaque ligne </a:t>
            </a:r>
            <a:r>
              <a:rPr lang="fr-FR" b="0" i="0" noProof="0" dirty="0" err="1">
                <a:solidFill>
                  <a:srgbClr val="ECECEC"/>
                </a:solidFill>
                <a:effectLst/>
                <a:latin typeface="Söhne"/>
              </a:rPr>
              <a:t>represente</a:t>
            </a:r>
            <a:r>
              <a:rPr lang="fr-FR" b="0" i="0" noProof="0" dirty="0">
                <a:solidFill>
                  <a:srgbClr val="ECECEC"/>
                </a:solidFill>
                <a:effectLst/>
                <a:latin typeface="Söhne"/>
              </a:rPr>
              <a:t> l’ensemble des articles </a:t>
            </a:r>
            <a:r>
              <a:rPr lang="fr-FR" b="0" i="0" noProof="0" dirty="0" err="1">
                <a:solidFill>
                  <a:srgbClr val="ECECEC"/>
                </a:solidFill>
                <a:effectLst/>
                <a:latin typeface="Söhne"/>
              </a:rPr>
              <a:t>achetes</a:t>
            </a:r>
            <a:r>
              <a:rPr lang="fr-FR" b="0" i="0" noProof="0" dirty="0">
                <a:solidFill>
                  <a:srgbClr val="ECECEC"/>
                </a:solidFill>
                <a:effectLst/>
                <a:latin typeface="Söhne"/>
              </a:rPr>
              <a:t> dans une seule transaction</a:t>
            </a:r>
          </a:p>
          <a:p>
            <a:pPr marL="12700" algn="just">
              <a:spcBef>
                <a:spcPts val="105"/>
              </a:spcBef>
            </a:pPr>
            <a:endParaRPr lang="fr-FR" dirty="0"/>
          </a:p>
        </p:txBody>
      </p:sp>
      <p:sp>
        <p:nvSpPr>
          <p:cNvPr id="4" name="Slide Number Placeholder 3"/>
          <p:cNvSpPr>
            <a:spLocks noGrp="1"/>
          </p:cNvSpPr>
          <p:nvPr>
            <p:ph type="sldNum" sz="quarter" idx="5"/>
          </p:nvPr>
        </p:nvSpPr>
        <p:spPr/>
        <p:txBody>
          <a:bodyPr/>
          <a:lstStyle/>
          <a:p>
            <a:fld id="{11560694-1FB3-AD42-91F0-0294D672FD2F}" type="slidenum">
              <a:rPr lang="fr-FR" smtClean="0"/>
              <a:t>15</a:t>
            </a:fld>
            <a:endParaRPr lang="fr-FR"/>
          </a:p>
        </p:txBody>
      </p:sp>
    </p:spTree>
    <p:extLst>
      <p:ext uri="{BB962C8B-B14F-4D97-AF65-F5344CB8AC3E}">
        <p14:creationId xmlns:p14="http://schemas.microsoft.com/office/powerpoint/2010/main" val="2235191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ECECEC"/>
                </a:solidFill>
                <a:effectLst/>
                <a:latin typeface="Söhne"/>
              </a:rPr>
            </a:br>
            <a:r>
              <a:rPr lang="en-US" b="0" i="0" dirty="0">
                <a:solidFill>
                  <a:srgbClr val="ECECEC"/>
                </a:solidFill>
                <a:effectLst/>
                <a:latin typeface="Söhne"/>
              </a:rPr>
              <a:t>Ce code </a:t>
            </a:r>
            <a:r>
              <a:rPr lang="en-US" b="0" i="0" dirty="0" err="1">
                <a:solidFill>
                  <a:srgbClr val="ECECEC"/>
                </a:solidFill>
                <a:effectLst/>
                <a:latin typeface="Söhne"/>
              </a:rPr>
              <a:t>importe</a:t>
            </a:r>
            <a:r>
              <a:rPr lang="en-US" b="0" i="0" dirty="0">
                <a:solidFill>
                  <a:srgbClr val="ECECEC"/>
                </a:solidFill>
                <a:effectLst/>
                <a:latin typeface="Söhne"/>
              </a:rPr>
              <a:t> deux modules </a:t>
            </a:r>
            <a:r>
              <a:rPr lang="en-US" b="0" i="0" dirty="0" err="1">
                <a:solidFill>
                  <a:srgbClr val="ECECEC"/>
                </a:solidFill>
                <a:effectLst/>
                <a:latin typeface="Söhne"/>
              </a:rPr>
              <a:t>en</a:t>
            </a:r>
            <a:r>
              <a:rPr lang="en-US" b="0" i="0" dirty="0">
                <a:solidFill>
                  <a:srgbClr val="ECECEC"/>
                </a:solidFill>
                <a:effectLst/>
                <a:latin typeface="Söhne"/>
              </a:rPr>
              <a:t> Python : csv et combinations. </a:t>
            </a:r>
            <a:r>
              <a:rPr lang="en-US" b="0" i="0" dirty="0" err="1">
                <a:solidFill>
                  <a:srgbClr val="ECECEC"/>
                </a:solidFill>
                <a:effectLst/>
                <a:latin typeface="Söhne"/>
              </a:rPr>
              <a:t>Voici</a:t>
            </a:r>
            <a:r>
              <a:rPr lang="en-US" b="0" i="0" dirty="0">
                <a:solidFill>
                  <a:srgbClr val="ECECEC"/>
                </a:solidFill>
                <a:effectLst/>
                <a:latin typeface="Söhne"/>
              </a:rPr>
              <a:t> </a:t>
            </a:r>
            <a:r>
              <a:rPr lang="en-US" b="0" i="0" dirty="0" err="1">
                <a:solidFill>
                  <a:srgbClr val="ECECEC"/>
                </a:solidFill>
                <a:effectLst/>
                <a:latin typeface="Söhne"/>
              </a:rPr>
              <a:t>ce</a:t>
            </a:r>
            <a:r>
              <a:rPr lang="en-US" b="0" i="0" dirty="0">
                <a:solidFill>
                  <a:srgbClr val="ECECEC"/>
                </a:solidFill>
                <a:effectLst/>
                <a:latin typeface="Söhne"/>
              </a:rPr>
              <a:t> que font </a:t>
            </a:r>
            <a:r>
              <a:rPr lang="en-US" b="0" i="0" dirty="0" err="1">
                <a:solidFill>
                  <a:srgbClr val="ECECEC"/>
                </a:solidFill>
                <a:effectLst/>
                <a:latin typeface="Söhne"/>
              </a:rPr>
              <a:t>ces</a:t>
            </a:r>
            <a:r>
              <a:rPr lang="en-US" b="0" i="0" dirty="0">
                <a:solidFill>
                  <a:srgbClr val="ECECEC"/>
                </a:solidFill>
                <a:effectLst/>
                <a:latin typeface="Söhne"/>
              </a:rPr>
              <a:t> importations :</a:t>
            </a:r>
          </a:p>
          <a:p>
            <a:pPr algn="l"/>
            <a:endParaRPr lang="en-US" b="0" i="0" dirty="0">
              <a:solidFill>
                <a:srgbClr val="ECECEC"/>
              </a:solidFill>
              <a:effectLst/>
              <a:latin typeface="Söhne"/>
            </a:endParaRPr>
          </a:p>
          <a:p>
            <a:pPr algn="l">
              <a:buFont typeface="+mj-lt"/>
              <a:buAutoNum type="arabicPeriod"/>
            </a:pPr>
            <a:r>
              <a:rPr lang="en-US" b="1" i="0" dirty="0">
                <a:solidFill>
                  <a:srgbClr val="ECECEC"/>
                </a:solidFill>
                <a:effectLst/>
                <a:latin typeface="Söhne"/>
              </a:rPr>
              <a:t>import csv</a:t>
            </a:r>
            <a:r>
              <a:rPr lang="en-US" b="0" i="0" dirty="0">
                <a:solidFill>
                  <a:srgbClr val="ECECEC"/>
                </a:solidFill>
                <a:effectLst/>
                <a:latin typeface="Söhne"/>
              </a:rPr>
              <a:t> : </a:t>
            </a:r>
            <a:r>
              <a:rPr lang="en-US" b="0" i="0" dirty="0" err="1">
                <a:solidFill>
                  <a:srgbClr val="ECECEC"/>
                </a:solidFill>
                <a:effectLst/>
                <a:latin typeface="Söhne"/>
              </a:rPr>
              <a:t>Cela</a:t>
            </a:r>
            <a:r>
              <a:rPr lang="en-US" b="0" i="0" dirty="0">
                <a:solidFill>
                  <a:srgbClr val="ECECEC"/>
                </a:solidFill>
                <a:effectLst/>
                <a:latin typeface="Söhne"/>
              </a:rPr>
              <a:t> </a:t>
            </a:r>
            <a:r>
              <a:rPr lang="en-US" b="0" i="0" dirty="0" err="1">
                <a:solidFill>
                  <a:srgbClr val="ECECEC"/>
                </a:solidFill>
                <a:effectLst/>
                <a:latin typeface="Söhne"/>
              </a:rPr>
              <a:t>importe</a:t>
            </a:r>
            <a:r>
              <a:rPr lang="en-US" b="0" i="0" dirty="0">
                <a:solidFill>
                  <a:srgbClr val="ECECEC"/>
                </a:solidFill>
                <a:effectLst/>
                <a:latin typeface="Söhne"/>
              </a:rPr>
              <a:t> le module csv qui </a:t>
            </a:r>
            <a:r>
              <a:rPr lang="en-US" b="0" i="0" dirty="0" err="1">
                <a:solidFill>
                  <a:srgbClr val="ECECEC"/>
                </a:solidFill>
                <a:effectLst/>
                <a:latin typeface="Söhne"/>
              </a:rPr>
              <a:t>fournit</a:t>
            </a:r>
            <a:r>
              <a:rPr lang="en-US" b="0" i="0" dirty="0">
                <a:solidFill>
                  <a:srgbClr val="ECECEC"/>
                </a:solidFill>
                <a:effectLst/>
                <a:latin typeface="Söhne"/>
              </a:rPr>
              <a:t> des </a:t>
            </a:r>
            <a:r>
              <a:rPr lang="en-US" b="0" i="0" dirty="0" err="1">
                <a:solidFill>
                  <a:srgbClr val="ECECEC"/>
                </a:solidFill>
                <a:effectLst/>
                <a:latin typeface="Söhne"/>
              </a:rPr>
              <a:t>fonctionnalités</a:t>
            </a:r>
            <a:r>
              <a:rPr lang="en-US" b="0" i="0" dirty="0">
                <a:solidFill>
                  <a:srgbClr val="ECECEC"/>
                </a:solidFill>
                <a:effectLst/>
                <a:latin typeface="Söhne"/>
              </a:rPr>
              <a:t> pour lire et </a:t>
            </a:r>
            <a:r>
              <a:rPr lang="en-US" b="0" i="0" dirty="0" err="1">
                <a:solidFill>
                  <a:srgbClr val="ECECEC"/>
                </a:solidFill>
                <a:effectLst/>
                <a:latin typeface="Söhne"/>
              </a:rPr>
              <a:t>écrire</a:t>
            </a:r>
            <a:r>
              <a:rPr lang="en-US" b="0" i="0" dirty="0">
                <a:solidFill>
                  <a:srgbClr val="ECECEC"/>
                </a:solidFill>
                <a:effectLst/>
                <a:latin typeface="Söhne"/>
              </a:rPr>
              <a:t> des </a:t>
            </a:r>
            <a:r>
              <a:rPr lang="en-US" b="0" i="0" dirty="0" err="1">
                <a:solidFill>
                  <a:srgbClr val="ECECEC"/>
                </a:solidFill>
                <a:effectLst/>
                <a:latin typeface="Söhne"/>
              </a:rPr>
              <a:t>fichiers</a:t>
            </a:r>
            <a:r>
              <a:rPr lang="en-US" b="0" i="0" dirty="0">
                <a:solidFill>
                  <a:srgbClr val="ECECEC"/>
                </a:solidFill>
                <a:effectLst/>
                <a:latin typeface="Söhne"/>
              </a:rPr>
              <a:t> CSV. Ce module </a:t>
            </a:r>
            <a:r>
              <a:rPr lang="en-US" b="0" i="0" dirty="0" err="1">
                <a:solidFill>
                  <a:srgbClr val="ECECEC"/>
                </a:solidFill>
                <a:effectLst/>
                <a:latin typeface="Söhne"/>
              </a:rPr>
              <a:t>permet</a:t>
            </a:r>
            <a:r>
              <a:rPr lang="en-US" b="0" i="0" dirty="0">
                <a:solidFill>
                  <a:srgbClr val="ECECEC"/>
                </a:solidFill>
                <a:effectLst/>
                <a:latin typeface="Söhne"/>
              </a:rPr>
              <a:t> de </a:t>
            </a:r>
            <a:r>
              <a:rPr lang="en-US" b="0" i="0" dirty="0" err="1">
                <a:solidFill>
                  <a:srgbClr val="ECECEC"/>
                </a:solidFill>
                <a:effectLst/>
                <a:latin typeface="Söhne"/>
              </a:rPr>
              <a:t>travailler</a:t>
            </a:r>
            <a:r>
              <a:rPr lang="en-US" b="0" i="0" dirty="0">
                <a:solidFill>
                  <a:srgbClr val="ECECEC"/>
                </a:solidFill>
                <a:effectLst/>
                <a:latin typeface="Söhne"/>
              </a:rPr>
              <a:t> avec des </a:t>
            </a:r>
            <a:r>
              <a:rPr lang="en-US" b="0" i="0" dirty="0" err="1">
                <a:solidFill>
                  <a:srgbClr val="ECECEC"/>
                </a:solidFill>
                <a:effectLst/>
                <a:latin typeface="Söhne"/>
              </a:rPr>
              <a:t>données</a:t>
            </a:r>
            <a:r>
              <a:rPr lang="en-US" b="0" i="0" dirty="0">
                <a:solidFill>
                  <a:srgbClr val="ECECEC"/>
                </a:solidFill>
                <a:effectLst/>
                <a:latin typeface="Söhne"/>
              </a:rPr>
              <a:t> </a:t>
            </a:r>
            <a:r>
              <a:rPr lang="en-US" b="0" i="0" dirty="0" err="1">
                <a:solidFill>
                  <a:srgbClr val="ECECEC"/>
                </a:solidFill>
                <a:effectLst/>
                <a:latin typeface="Söhne"/>
              </a:rPr>
              <a:t>tabulaires</a:t>
            </a:r>
            <a:r>
              <a:rPr lang="en-US" b="0" i="0" dirty="0">
                <a:solidFill>
                  <a:srgbClr val="ECECEC"/>
                </a:solidFill>
                <a:effectLst/>
                <a:latin typeface="Söhne"/>
              </a:rPr>
              <a:t> </a:t>
            </a:r>
            <a:r>
              <a:rPr lang="en-US" b="0" i="0" dirty="0" err="1">
                <a:solidFill>
                  <a:srgbClr val="ECECEC"/>
                </a:solidFill>
                <a:effectLst/>
                <a:latin typeface="Söhne"/>
              </a:rPr>
              <a:t>stockées</a:t>
            </a:r>
            <a:r>
              <a:rPr lang="en-US" b="0" i="0" dirty="0">
                <a:solidFill>
                  <a:srgbClr val="ECECEC"/>
                </a:solidFill>
                <a:effectLst/>
                <a:latin typeface="Söhne"/>
              </a:rPr>
              <a:t> dans des </a:t>
            </a:r>
            <a:r>
              <a:rPr lang="en-US" b="0" i="0" dirty="0" err="1">
                <a:solidFill>
                  <a:srgbClr val="ECECEC"/>
                </a:solidFill>
                <a:effectLst/>
                <a:latin typeface="Söhne"/>
              </a:rPr>
              <a:t>fichiers</a:t>
            </a:r>
            <a:r>
              <a:rPr lang="en-US" b="0" i="0" dirty="0">
                <a:solidFill>
                  <a:srgbClr val="ECECEC"/>
                </a:solidFill>
                <a:effectLst/>
                <a:latin typeface="Söhne"/>
              </a:rPr>
              <a:t> CSV, </a:t>
            </a:r>
            <a:r>
              <a:rPr lang="en-US" b="0" i="0" dirty="0" err="1">
                <a:solidFill>
                  <a:srgbClr val="ECECEC"/>
                </a:solidFill>
                <a:effectLst/>
                <a:latin typeface="Söhne"/>
              </a:rPr>
              <a:t>ce</a:t>
            </a:r>
            <a:r>
              <a:rPr lang="en-US" b="0" i="0" dirty="0">
                <a:solidFill>
                  <a:srgbClr val="ECECEC"/>
                </a:solidFill>
                <a:effectLst/>
                <a:latin typeface="Söhne"/>
              </a:rPr>
              <a:t> qui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couramment</a:t>
            </a:r>
            <a:r>
              <a:rPr lang="en-US" b="0" i="0" dirty="0">
                <a:solidFill>
                  <a:srgbClr val="ECECEC"/>
                </a:solidFill>
                <a:effectLst/>
                <a:latin typeface="Söhne"/>
              </a:rPr>
              <a:t> </a:t>
            </a:r>
            <a:r>
              <a:rPr lang="en-US" b="0" i="0" dirty="0" err="1">
                <a:solidFill>
                  <a:srgbClr val="ECECEC"/>
                </a:solidFill>
                <a:effectLst/>
                <a:latin typeface="Söhne"/>
              </a:rPr>
              <a:t>utilisé</a:t>
            </a:r>
            <a:r>
              <a:rPr lang="en-US" b="0" i="0" dirty="0">
                <a:solidFill>
                  <a:srgbClr val="ECECEC"/>
                </a:solidFill>
                <a:effectLst/>
                <a:latin typeface="Söhne"/>
              </a:rPr>
              <a:t> pour stocker des ensembles de </a:t>
            </a:r>
            <a:r>
              <a:rPr lang="en-US" b="0" i="0" dirty="0" err="1">
                <a:solidFill>
                  <a:srgbClr val="ECECEC"/>
                </a:solidFill>
                <a:effectLst/>
                <a:latin typeface="Söhne"/>
              </a:rPr>
              <a:t>données</a:t>
            </a:r>
            <a:r>
              <a:rPr lang="en-US" b="0" i="0" dirty="0">
                <a:solidFill>
                  <a:srgbClr val="ECECEC"/>
                </a:solidFill>
                <a:effectLst/>
                <a:latin typeface="Söhne"/>
              </a:rPr>
              <a:t> </a:t>
            </a:r>
            <a:r>
              <a:rPr lang="en-US" b="0" i="0" dirty="0" err="1">
                <a:solidFill>
                  <a:srgbClr val="ECECEC"/>
                </a:solidFill>
                <a:effectLst/>
                <a:latin typeface="Söhne"/>
              </a:rPr>
              <a:t>structurées</a:t>
            </a:r>
            <a:r>
              <a:rPr lang="en-US" b="0" i="0" dirty="0">
                <a:solidFill>
                  <a:srgbClr val="ECECEC"/>
                </a:solidFill>
                <a:effectLst/>
                <a:latin typeface="Söhne"/>
              </a:rPr>
              <a:t>.</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1" i="0" dirty="0">
                <a:solidFill>
                  <a:srgbClr val="ECECEC"/>
                </a:solidFill>
                <a:effectLst/>
                <a:latin typeface="Söhne"/>
              </a:rPr>
              <a:t>from </a:t>
            </a:r>
            <a:r>
              <a:rPr lang="en-US" b="1" i="0" dirty="0" err="1">
                <a:solidFill>
                  <a:srgbClr val="ECECEC"/>
                </a:solidFill>
                <a:effectLst/>
                <a:latin typeface="Söhne"/>
              </a:rPr>
              <a:t>itertools</a:t>
            </a:r>
            <a:r>
              <a:rPr lang="en-US" b="1" i="0" dirty="0">
                <a:solidFill>
                  <a:srgbClr val="ECECEC"/>
                </a:solidFill>
                <a:effectLst/>
                <a:latin typeface="Söhne"/>
              </a:rPr>
              <a:t> import combinations</a:t>
            </a:r>
            <a:r>
              <a:rPr lang="en-US" b="0" i="0" dirty="0">
                <a:solidFill>
                  <a:srgbClr val="ECECEC"/>
                </a:solidFill>
                <a:effectLst/>
                <a:latin typeface="Söhne"/>
              </a:rPr>
              <a:t> : </a:t>
            </a:r>
            <a:r>
              <a:rPr lang="en-US" b="0" i="0" dirty="0" err="1">
                <a:solidFill>
                  <a:srgbClr val="ECECEC"/>
                </a:solidFill>
                <a:effectLst/>
                <a:latin typeface="Söhne"/>
              </a:rPr>
              <a:t>Cela</a:t>
            </a:r>
            <a:r>
              <a:rPr lang="en-US" b="0" i="0" dirty="0">
                <a:solidFill>
                  <a:srgbClr val="ECECEC"/>
                </a:solidFill>
                <a:effectLst/>
                <a:latin typeface="Söhne"/>
              </a:rPr>
              <a:t> </a:t>
            </a:r>
            <a:r>
              <a:rPr lang="en-US" b="0" i="0" dirty="0" err="1">
                <a:solidFill>
                  <a:srgbClr val="ECECEC"/>
                </a:solidFill>
                <a:effectLst/>
                <a:latin typeface="Söhne"/>
              </a:rPr>
              <a:t>importe</a:t>
            </a:r>
            <a:r>
              <a:rPr lang="en-US" b="0" i="0" dirty="0">
                <a:solidFill>
                  <a:srgbClr val="ECECEC"/>
                </a:solidFill>
                <a:effectLst/>
                <a:latin typeface="Söhne"/>
              </a:rPr>
              <a:t> la </a:t>
            </a:r>
            <a:r>
              <a:rPr lang="en-US" b="0" i="0" dirty="0" err="1">
                <a:solidFill>
                  <a:srgbClr val="ECECEC"/>
                </a:solidFill>
                <a:effectLst/>
                <a:latin typeface="Söhne"/>
              </a:rPr>
              <a:t>fonction</a:t>
            </a:r>
            <a:r>
              <a:rPr lang="en-US" b="0" i="0" dirty="0">
                <a:solidFill>
                  <a:srgbClr val="ECECEC"/>
                </a:solidFill>
                <a:effectLst/>
                <a:latin typeface="Söhne"/>
              </a:rPr>
              <a:t> combinations du module </a:t>
            </a:r>
            <a:r>
              <a:rPr lang="en-US" b="0" i="0" dirty="0" err="1">
                <a:solidFill>
                  <a:srgbClr val="ECECEC"/>
                </a:solidFill>
                <a:effectLst/>
                <a:latin typeface="Söhne"/>
              </a:rPr>
              <a:t>itertools</a:t>
            </a:r>
            <a:r>
              <a:rPr lang="en-US" b="0" i="0" dirty="0">
                <a:solidFill>
                  <a:srgbClr val="ECECEC"/>
                </a:solidFill>
                <a:effectLst/>
                <a:latin typeface="Söhne"/>
              </a:rPr>
              <a:t>. </a:t>
            </a:r>
            <a:r>
              <a:rPr lang="en-US" b="0" i="0" dirty="0" err="1">
                <a:solidFill>
                  <a:srgbClr val="ECECEC"/>
                </a:solidFill>
                <a:effectLst/>
                <a:latin typeface="Söhne"/>
              </a:rPr>
              <a:t>itertools</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un module standard de Python qui </a:t>
            </a:r>
            <a:r>
              <a:rPr lang="en-US" b="0" i="0" dirty="0" err="1">
                <a:solidFill>
                  <a:srgbClr val="ECECEC"/>
                </a:solidFill>
                <a:effectLst/>
                <a:latin typeface="Söhne"/>
              </a:rPr>
              <a:t>fournit</a:t>
            </a:r>
            <a:r>
              <a:rPr lang="en-US" b="0" i="0" dirty="0">
                <a:solidFill>
                  <a:srgbClr val="ECECEC"/>
                </a:solidFill>
                <a:effectLst/>
                <a:latin typeface="Söhne"/>
              </a:rPr>
              <a:t> des </a:t>
            </a:r>
            <a:r>
              <a:rPr lang="en-US" b="0" i="0" dirty="0" err="1">
                <a:solidFill>
                  <a:srgbClr val="ECECEC"/>
                </a:solidFill>
                <a:effectLst/>
                <a:latin typeface="Söhne"/>
              </a:rPr>
              <a:t>outils</a:t>
            </a:r>
            <a:r>
              <a:rPr lang="en-US" b="0" i="0" dirty="0">
                <a:solidFill>
                  <a:srgbClr val="ECECEC"/>
                </a:solidFill>
                <a:effectLst/>
                <a:latin typeface="Söhne"/>
              </a:rPr>
              <a:t> pour </a:t>
            </a:r>
            <a:r>
              <a:rPr lang="en-US" b="0" i="0" dirty="0" err="1">
                <a:solidFill>
                  <a:srgbClr val="ECECEC"/>
                </a:solidFill>
                <a:effectLst/>
                <a:latin typeface="Söhne"/>
              </a:rPr>
              <a:t>créer</a:t>
            </a:r>
            <a:r>
              <a:rPr lang="en-US" b="0" i="0" dirty="0">
                <a:solidFill>
                  <a:srgbClr val="ECECEC"/>
                </a:solidFill>
                <a:effectLst/>
                <a:latin typeface="Söhne"/>
              </a:rPr>
              <a:t> et </a:t>
            </a:r>
            <a:r>
              <a:rPr lang="en-US" b="0" i="0" dirty="0" err="1">
                <a:solidFill>
                  <a:srgbClr val="ECECEC"/>
                </a:solidFill>
                <a:effectLst/>
                <a:latin typeface="Söhne"/>
              </a:rPr>
              <a:t>manipuler</a:t>
            </a:r>
            <a:r>
              <a:rPr lang="en-US" b="0" i="0" dirty="0">
                <a:solidFill>
                  <a:srgbClr val="ECECEC"/>
                </a:solidFill>
                <a:effectLst/>
                <a:latin typeface="Söhne"/>
              </a:rPr>
              <a:t> des </a:t>
            </a:r>
            <a:r>
              <a:rPr lang="en-US" b="0" i="0" dirty="0" err="1">
                <a:solidFill>
                  <a:srgbClr val="ECECEC"/>
                </a:solidFill>
                <a:effectLst/>
                <a:latin typeface="Söhne"/>
              </a:rPr>
              <a:t>itérateurs</a:t>
            </a:r>
            <a:r>
              <a:rPr lang="en-US" b="0" i="0" dirty="0">
                <a:solidFill>
                  <a:srgbClr val="ECECEC"/>
                </a:solidFill>
                <a:effectLst/>
                <a:latin typeface="Söhne"/>
              </a:rPr>
              <a:t> (structures de </a:t>
            </a:r>
            <a:r>
              <a:rPr lang="en-US" b="0" i="0" dirty="0" err="1">
                <a:solidFill>
                  <a:srgbClr val="ECECEC"/>
                </a:solidFill>
                <a:effectLst/>
                <a:latin typeface="Söhne"/>
              </a:rPr>
              <a:t>données</a:t>
            </a:r>
            <a:r>
              <a:rPr lang="en-US" b="0" i="0" dirty="0">
                <a:solidFill>
                  <a:srgbClr val="ECECEC"/>
                </a:solidFill>
                <a:effectLst/>
                <a:latin typeface="Söhne"/>
              </a:rPr>
              <a:t> qui </a:t>
            </a:r>
            <a:r>
              <a:rPr lang="en-US" b="0" i="0" dirty="0" err="1">
                <a:solidFill>
                  <a:srgbClr val="ECECEC"/>
                </a:solidFill>
                <a:effectLst/>
                <a:latin typeface="Söhne"/>
              </a:rPr>
              <a:t>peuvent</a:t>
            </a:r>
            <a:r>
              <a:rPr lang="en-US" b="0" i="0" dirty="0">
                <a:solidFill>
                  <a:srgbClr val="ECECEC"/>
                </a:solidFill>
                <a:effectLst/>
                <a:latin typeface="Söhne"/>
              </a:rPr>
              <a:t> </a:t>
            </a:r>
            <a:r>
              <a:rPr lang="en-US" b="0" i="0" dirty="0" err="1">
                <a:solidFill>
                  <a:srgbClr val="ECECEC"/>
                </a:solidFill>
                <a:effectLst/>
                <a:latin typeface="Söhne"/>
              </a:rPr>
              <a:t>être</a:t>
            </a:r>
            <a:r>
              <a:rPr lang="en-US" b="0" i="0" dirty="0">
                <a:solidFill>
                  <a:srgbClr val="ECECEC"/>
                </a:solidFill>
                <a:effectLst/>
                <a:latin typeface="Söhne"/>
              </a:rPr>
              <a:t> </a:t>
            </a:r>
            <a:r>
              <a:rPr lang="en-US" b="0" i="0" dirty="0" err="1">
                <a:solidFill>
                  <a:srgbClr val="ECECEC"/>
                </a:solidFill>
                <a:effectLst/>
                <a:latin typeface="Söhne"/>
              </a:rPr>
              <a:t>parcourues</a:t>
            </a:r>
            <a:r>
              <a:rPr lang="en-US" b="0" i="0" dirty="0">
                <a:solidFill>
                  <a:srgbClr val="ECECEC"/>
                </a:solidFill>
                <a:effectLst/>
                <a:latin typeface="Söhne"/>
              </a:rPr>
              <a:t>). combinations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fonction</a:t>
            </a:r>
            <a:r>
              <a:rPr lang="en-US" b="0" i="0" dirty="0">
                <a:solidFill>
                  <a:srgbClr val="ECECEC"/>
                </a:solidFill>
                <a:effectLst/>
                <a:latin typeface="Söhne"/>
              </a:rPr>
              <a:t> de </a:t>
            </a:r>
            <a:r>
              <a:rPr lang="en-US" b="0" i="0" dirty="0" err="1">
                <a:solidFill>
                  <a:srgbClr val="ECECEC"/>
                </a:solidFill>
                <a:effectLst/>
                <a:latin typeface="Söhne"/>
              </a:rPr>
              <a:t>ce</a:t>
            </a:r>
            <a:r>
              <a:rPr lang="en-US" b="0" i="0" dirty="0">
                <a:solidFill>
                  <a:srgbClr val="ECECEC"/>
                </a:solidFill>
                <a:effectLst/>
                <a:latin typeface="Söhne"/>
              </a:rPr>
              <a:t> module qui </a:t>
            </a:r>
            <a:r>
              <a:rPr lang="en-US" b="0" i="0" dirty="0" err="1">
                <a:solidFill>
                  <a:srgbClr val="ECECEC"/>
                </a:solidFill>
                <a:effectLst/>
                <a:latin typeface="Söhne"/>
              </a:rPr>
              <a:t>permet</a:t>
            </a:r>
            <a:r>
              <a:rPr lang="en-US" b="0" i="0" dirty="0">
                <a:solidFill>
                  <a:srgbClr val="ECECEC"/>
                </a:solidFill>
                <a:effectLst/>
                <a:latin typeface="Söhne"/>
              </a:rPr>
              <a:t> de </a:t>
            </a:r>
            <a:r>
              <a:rPr lang="en-US" b="0" i="0" dirty="0" err="1">
                <a:solidFill>
                  <a:srgbClr val="ECECEC"/>
                </a:solidFill>
                <a:effectLst/>
                <a:latin typeface="Söhne"/>
              </a:rPr>
              <a:t>générer</a:t>
            </a:r>
            <a:r>
              <a:rPr lang="en-US" b="0" i="0" dirty="0">
                <a:solidFill>
                  <a:srgbClr val="ECECEC"/>
                </a:solidFill>
                <a:effectLst/>
                <a:latin typeface="Söhne"/>
              </a:rPr>
              <a:t> </a:t>
            </a:r>
            <a:r>
              <a:rPr lang="en-US" b="0" i="0" dirty="0" err="1">
                <a:solidFill>
                  <a:srgbClr val="ECECEC"/>
                </a:solidFill>
                <a:effectLst/>
                <a:latin typeface="Söhne"/>
              </a:rPr>
              <a:t>toutes</a:t>
            </a:r>
            <a:r>
              <a:rPr lang="en-US" b="0" i="0" dirty="0">
                <a:solidFill>
                  <a:srgbClr val="ECECEC"/>
                </a:solidFill>
                <a:effectLst/>
                <a:latin typeface="Söhne"/>
              </a:rPr>
              <a:t> les </a:t>
            </a:r>
            <a:r>
              <a:rPr lang="en-US" b="0" i="0" dirty="0" err="1">
                <a:solidFill>
                  <a:srgbClr val="ECECEC"/>
                </a:solidFill>
                <a:effectLst/>
                <a:latin typeface="Söhne"/>
              </a:rPr>
              <a:t>combinaisons</a:t>
            </a:r>
            <a:r>
              <a:rPr lang="en-US" b="0" i="0" dirty="0">
                <a:solidFill>
                  <a:srgbClr val="ECECEC"/>
                </a:solidFill>
                <a:effectLst/>
                <a:latin typeface="Söhne"/>
              </a:rPr>
              <a:t> </a:t>
            </a:r>
            <a:r>
              <a:rPr lang="en-US" b="0" i="0" dirty="0" err="1">
                <a:solidFill>
                  <a:srgbClr val="ECECEC"/>
                </a:solidFill>
                <a:effectLst/>
                <a:latin typeface="Söhne"/>
              </a:rPr>
              <a:t>possibles</a:t>
            </a:r>
            <a:r>
              <a:rPr lang="en-US" b="0" i="0" dirty="0">
                <a:solidFill>
                  <a:srgbClr val="ECECEC"/>
                </a:solidFill>
                <a:effectLst/>
                <a:latin typeface="Söhne"/>
              </a:rPr>
              <a:t> </a:t>
            </a:r>
            <a:r>
              <a:rPr lang="en-US" b="0" i="0" dirty="0" err="1">
                <a:solidFill>
                  <a:srgbClr val="ECECEC"/>
                </a:solidFill>
                <a:effectLst/>
                <a:latin typeface="Söhne"/>
              </a:rPr>
              <a:t>d'éléments</a:t>
            </a:r>
            <a:r>
              <a:rPr lang="en-US" b="0" i="0" dirty="0">
                <a:solidFill>
                  <a:srgbClr val="ECECEC"/>
                </a:solidFill>
                <a:effectLst/>
                <a:latin typeface="Söhne"/>
              </a:rPr>
              <a:t> </a:t>
            </a:r>
            <a:r>
              <a:rPr lang="en-US" b="0" i="0" dirty="0" err="1">
                <a:solidFill>
                  <a:srgbClr val="ECECEC"/>
                </a:solidFill>
                <a:effectLst/>
                <a:latin typeface="Söhne"/>
              </a:rPr>
              <a:t>d'une</a:t>
            </a:r>
            <a:r>
              <a:rPr lang="en-US" b="0" i="0" dirty="0">
                <a:solidFill>
                  <a:srgbClr val="ECECEC"/>
                </a:solidFill>
                <a:effectLst/>
                <a:latin typeface="Söhne"/>
              </a:rPr>
              <a:t> </a:t>
            </a:r>
            <a:r>
              <a:rPr lang="en-US" b="0" i="0" dirty="0" err="1">
                <a:solidFill>
                  <a:srgbClr val="ECECEC"/>
                </a:solidFill>
                <a:effectLst/>
                <a:latin typeface="Söhne"/>
              </a:rPr>
              <a:t>séquence</a:t>
            </a:r>
            <a:r>
              <a:rPr lang="en-US" b="0" i="0" dirty="0">
                <a:solidFill>
                  <a:srgbClr val="ECECEC"/>
                </a:solidFill>
                <a:effectLst/>
                <a:latin typeface="Söhne"/>
              </a:rPr>
              <a:t> </a:t>
            </a:r>
            <a:r>
              <a:rPr lang="en-US" b="0" i="0" dirty="0" err="1">
                <a:solidFill>
                  <a:srgbClr val="ECECEC"/>
                </a:solidFill>
                <a:effectLst/>
                <a:latin typeface="Söhne"/>
              </a:rPr>
              <a:t>donnée</a:t>
            </a:r>
            <a:r>
              <a:rPr lang="en-US" b="0" i="0" dirty="0">
                <a:solidFill>
                  <a:srgbClr val="ECECEC"/>
                </a:solidFill>
                <a:effectLst/>
                <a:latin typeface="Söhne"/>
              </a:rPr>
              <a:t>. </a:t>
            </a: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fonction</a:t>
            </a:r>
            <a:r>
              <a:rPr lang="en-US" b="0" i="0" dirty="0">
                <a:solidFill>
                  <a:srgbClr val="ECECEC"/>
                </a:solidFill>
                <a:effectLst/>
                <a:latin typeface="Söhne"/>
              </a:rPr>
              <a:t> sera </a:t>
            </a:r>
            <a:r>
              <a:rPr lang="en-US" b="0" i="0" dirty="0" err="1">
                <a:solidFill>
                  <a:srgbClr val="ECECEC"/>
                </a:solidFill>
                <a:effectLst/>
                <a:latin typeface="Söhne"/>
              </a:rPr>
              <a:t>utilisée</a:t>
            </a:r>
            <a:r>
              <a:rPr lang="en-US" b="0" i="0" dirty="0">
                <a:solidFill>
                  <a:srgbClr val="ECECEC"/>
                </a:solidFill>
                <a:effectLst/>
                <a:latin typeface="Söhne"/>
              </a:rPr>
              <a:t> dans le code pour </a:t>
            </a:r>
            <a:r>
              <a:rPr lang="en-US" b="0" i="0" dirty="0" err="1">
                <a:solidFill>
                  <a:srgbClr val="ECECEC"/>
                </a:solidFill>
                <a:effectLst/>
                <a:latin typeface="Söhne"/>
              </a:rPr>
              <a:t>générer</a:t>
            </a:r>
            <a:r>
              <a:rPr lang="en-US" b="0" i="0" dirty="0">
                <a:solidFill>
                  <a:srgbClr val="ECECEC"/>
                </a:solidFill>
                <a:effectLst/>
                <a:latin typeface="Söhne"/>
              </a:rPr>
              <a:t> des </a:t>
            </a:r>
            <a:r>
              <a:rPr lang="en-US" b="0" i="0" dirty="0" err="1">
                <a:solidFill>
                  <a:srgbClr val="ECECEC"/>
                </a:solidFill>
                <a:effectLst/>
                <a:latin typeface="Söhne"/>
              </a:rPr>
              <a:t>combinaisons</a:t>
            </a:r>
            <a:r>
              <a:rPr lang="en-US" b="0" i="0" dirty="0">
                <a:solidFill>
                  <a:srgbClr val="ECECEC"/>
                </a:solidFill>
                <a:effectLst/>
                <a:latin typeface="Söhne"/>
              </a:rPr>
              <a:t> </a:t>
            </a:r>
            <a:r>
              <a:rPr lang="en-US" b="0" i="0" dirty="0" err="1">
                <a:solidFill>
                  <a:srgbClr val="ECECEC"/>
                </a:solidFill>
                <a:effectLst/>
                <a:latin typeface="Söhne"/>
              </a:rPr>
              <a:t>d'éléments</a:t>
            </a:r>
            <a:r>
              <a:rPr lang="en-US" b="0" i="0" dirty="0">
                <a:solidFill>
                  <a:srgbClr val="ECECEC"/>
                </a:solidFill>
                <a:effectLst/>
                <a:latin typeface="Söhne"/>
              </a:rPr>
              <a:t> </a:t>
            </a:r>
            <a:r>
              <a:rPr lang="en-US" b="0" i="0" dirty="0" err="1">
                <a:solidFill>
                  <a:srgbClr val="ECECEC"/>
                </a:solidFill>
                <a:effectLst/>
                <a:latin typeface="Söhne"/>
              </a:rPr>
              <a:t>lors</a:t>
            </a:r>
            <a:r>
              <a:rPr lang="en-US" b="0" i="0" dirty="0">
                <a:solidFill>
                  <a:srgbClr val="ECECEC"/>
                </a:solidFill>
                <a:effectLst/>
                <a:latin typeface="Söhne"/>
              </a:rPr>
              <a:t> de </a:t>
            </a:r>
            <a:r>
              <a:rPr lang="en-US" b="0" i="0" dirty="0" err="1">
                <a:solidFill>
                  <a:srgbClr val="ECECEC"/>
                </a:solidFill>
                <a:effectLst/>
                <a:latin typeface="Söhne"/>
              </a:rPr>
              <a:t>l'implémentation</a:t>
            </a:r>
            <a:r>
              <a:rPr lang="en-US" b="0" i="0" dirty="0">
                <a:solidFill>
                  <a:srgbClr val="ECECEC"/>
                </a:solidFill>
                <a:effectLst/>
                <a:latin typeface="Söhne"/>
              </a:rPr>
              <a:t> de </a:t>
            </a:r>
            <a:r>
              <a:rPr lang="en-US" b="0" i="0" dirty="0" err="1">
                <a:solidFill>
                  <a:srgbClr val="ECECEC"/>
                </a:solidFill>
                <a:effectLst/>
                <a:latin typeface="Söhne"/>
              </a:rPr>
              <a:t>l'algorithme</a:t>
            </a:r>
            <a:r>
              <a:rPr lang="en-US" b="0" i="0" dirty="0">
                <a:solidFill>
                  <a:srgbClr val="ECECEC"/>
                </a:solidFill>
                <a:effectLst/>
                <a:latin typeface="Söhne"/>
              </a:rPr>
              <a:t> </a:t>
            </a:r>
            <a:r>
              <a:rPr lang="en-US" b="0" i="0" dirty="0" err="1">
                <a:solidFill>
                  <a:srgbClr val="ECECEC"/>
                </a:solidFill>
                <a:effectLst/>
                <a:latin typeface="Söhne"/>
              </a:rPr>
              <a:t>Apriori</a:t>
            </a:r>
            <a:r>
              <a:rPr lang="en-US" b="0" i="0" dirty="0">
                <a:solidFill>
                  <a:srgbClr val="ECECEC"/>
                </a:solidFill>
                <a:effectLst/>
                <a:latin typeface="Söhne"/>
              </a:rPr>
              <a:t>.</a:t>
            </a:r>
          </a:p>
        </p:txBody>
      </p:sp>
      <p:sp>
        <p:nvSpPr>
          <p:cNvPr id="4" name="Slide Number Placeholder 3"/>
          <p:cNvSpPr>
            <a:spLocks noGrp="1"/>
          </p:cNvSpPr>
          <p:nvPr>
            <p:ph type="sldNum" sz="quarter" idx="5"/>
          </p:nvPr>
        </p:nvSpPr>
        <p:spPr/>
        <p:txBody>
          <a:bodyPr/>
          <a:lstStyle/>
          <a:p>
            <a:fld id="{11560694-1FB3-AD42-91F0-0294D672FD2F}" type="slidenum">
              <a:rPr lang="fr-FR" smtClean="0"/>
              <a:t>16</a:t>
            </a:fld>
            <a:endParaRPr lang="fr-FR"/>
          </a:p>
        </p:txBody>
      </p:sp>
    </p:spTree>
    <p:extLst>
      <p:ext uri="{BB962C8B-B14F-4D97-AF65-F5344CB8AC3E}">
        <p14:creationId xmlns:p14="http://schemas.microsoft.com/office/powerpoint/2010/main" val="2822932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ECECEC"/>
                </a:solidFill>
                <a:effectLst/>
                <a:latin typeface="Söhne"/>
              </a:rPr>
            </a:br>
            <a:r>
              <a:rPr lang="en-US" b="0" i="0" dirty="0">
                <a:solidFill>
                  <a:srgbClr val="ECECEC"/>
                </a:solidFill>
                <a:effectLst/>
                <a:latin typeface="Söhne"/>
              </a:rPr>
              <a:t>La </a:t>
            </a:r>
            <a:r>
              <a:rPr lang="en-US" b="0" i="0" dirty="0" err="1">
                <a:solidFill>
                  <a:srgbClr val="ECECEC"/>
                </a:solidFill>
                <a:effectLst/>
                <a:latin typeface="Söhne"/>
              </a:rPr>
              <a:t>fonction</a:t>
            </a:r>
            <a:r>
              <a:rPr lang="en-US" b="0" i="0" dirty="0">
                <a:solidFill>
                  <a:srgbClr val="ECECEC"/>
                </a:solidFill>
                <a:effectLst/>
                <a:latin typeface="Söhne"/>
              </a:rPr>
              <a:t> </a:t>
            </a:r>
            <a:r>
              <a:rPr lang="en-US" b="0" i="0" dirty="0" err="1">
                <a:solidFill>
                  <a:srgbClr val="ECECEC"/>
                </a:solidFill>
                <a:effectLst/>
                <a:latin typeface="Söhne"/>
              </a:rPr>
              <a:t>load_dataset_from_csv</a:t>
            </a:r>
            <a:r>
              <a:rPr lang="en-US" b="0" i="0" dirty="0">
                <a:solidFill>
                  <a:srgbClr val="ECECEC"/>
                </a:solidFill>
                <a:effectLst/>
                <a:latin typeface="Söhne"/>
              </a:rPr>
              <a:t> </a:t>
            </a:r>
            <a:r>
              <a:rPr lang="en-US" b="0" i="0" dirty="0" err="1">
                <a:solidFill>
                  <a:srgbClr val="ECECEC"/>
                </a:solidFill>
                <a:effectLst/>
                <a:latin typeface="Söhne"/>
              </a:rPr>
              <a:t>chargée</a:t>
            </a:r>
            <a:r>
              <a:rPr lang="en-US" b="0" i="0" dirty="0">
                <a:solidFill>
                  <a:srgbClr val="ECECEC"/>
                </a:solidFill>
                <a:effectLst/>
                <a:latin typeface="Söhne"/>
              </a:rPr>
              <a:t> de lire un </a:t>
            </a:r>
            <a:r>
              <a:rPr lang="en-US" b="0" i="0" dirty="0" err="1">
                <a:solidFill>
                  <a:srgbClr val="ECECEC"/>
                </a:solidFill>
                <a:effectLst/>
                <a:latin typeface="Söhne"/>
              </a:rPr>
              <a:t>fichier</a:t>
            </a:r>
            <a:r>
              <a:rPr lang="en-US" b="0" i="0" dirty="0">
                <a:solidFill>
                  <a:srgbClr val="ECECEC"/>
                </a:solidFill>
                <a:effectLst/>
                <a:latin typeface="Söhne"/>
              </a:rPr>
              <a:t> CSV et de </a:t>
            </a:r>
            <a:r>
              <a:rPr lang="en-US" b="0" i="0" dirty="0" err="1">
                <a:solidFill>
                  <a:srgbClr val="ECECEC"/>
                </a:solidFill>
                <a:effectLst/>
                <a:latin typeface="Söhne"/>
              </a:rPr>
              <a:t>retourner</a:t>
            </a:r>
            <a:r>
              <a:rPr lang="en-US" b="0" i="0" dirty="0">
                <a:solidFill>
                  <a:srgbClr val="ECECEC"/>
                </a:solidFill>
                <a:effectLst/>
                <a:latin typeface="Söhne"/>
              </a:rPr>
              <a:t> son </a:t>
            </a:r>
            <a:r>
              <a:rPr lang="en-US" b="0" i="0" dirty="0" err="1">
                <a:solidFill>
                  <a:srgbClr val="ECECEC"/>
                </a:solidFill>
                <a:effectLst/>
                <a:latin typeface="Söhne"/>
              </a:rPr>
              <a:t>contenu</a:t>
            </a:r>
            <a:r>
              <a:rPr lang="en-US" b="0" i="0" dirty="0">
                <a:solidFill>
                  <a:srgbClr val="ECECEC"/>
                </a:solidFill>
                <a:effectLst/>
                <a:latin typeface="Söhne"/>
              </a:rPr>
              <a:t> sous </a:t>
            </a:r>
            <a:r>
              <a:rPr lang="en-US" b="0" i="0" dirty="0" err="1">
                <a:solidFill>
                  <a:srgbClr val="ECECEC"/>
                </a:solidFill>
                <a:effectLst/>
                <a:latin typeface="Söhne"/>
              </a:rPr>
              <a:t>forme</a:t>
            </a:r>
            <a:r>
              <a:rPr lang="en-US" b="0" i="0" dirty="0">
                <a:solidFill>
                  <a:srgbClr val="ECECEC"/>
                </a:solidFill>
                <a:effectLst/>
                <a:latin typeface="Söhne"/>
              </a:rPr>
              <a:t> de </a:t>
            </a:r>
            <a:r>
              <a:rPr lang="en-US" b="0" i="0" dirty="0" err="1">
                <a:solidFill>
                  <a:srgbClr val="ECECEC"/>
                </a:solidFill>
                <a:effectLst/>
                <a:latin typeface="Söhne"/>
              </a:rPr>
              <a:t>liste</a:t>
            </a:r>
            <a:r>
              <a:rPr lang="en-US" b="0" i="0" dirty="0">
                <a:solidFill>
                  <a:srgbClr val="ECECEC"/>
                </a:solidFill>
                <a:effectLst/>
                <a:latin typeface="Söhne"/>
              </a:rPr>
              <a:t> de </a:t>
            </a:r>
            <a:r>
              <a:rPr lang="en-US" b="0" i="0" dirty="0" err="1">
                <a:solidFill>
                  <a:srgbClr val="ECECEC"/>
                </a:solidFill>
                <a:effectLst/>
                <a:latin typeface="Söhne"/>
              </a:rPr>
              <a:t>listes</a:t>
            </a:r>
            <a:r>
              <a:rPr lang="en-US" b="0" i="0" dirty="0">
                <a:solidFill>
                  <a:srgbClr val="ECECEC"/>
                </a:solidFill>
                <a:effectLst/>
                <a:latin typeface="Söhne"/>
              </a:rPr>
              <a:t>, </a:t>
            </a:r>
            <a:r>
              <a:rPr lang="en-US" b="0" i="0" dirty="0" err="1">
                <a:solidFill>
                  <a:srgbClr val="ECECEC"/>
                </a:solidFill>
                <a:effectLst/>
                <a:latin typeface="Söhne"/>
              </a:rPr>
              <a:t>où</a:t>
            </a:r>
            <a:r>
              <a:rPr lang="en-US" b="0" i="0" dirty="0">
                <a:solidFill>
                  <a:srgbClr val="ECECEC"/>
                </a:solidFill>
                <a:effectLst/>
                <a:latin typeface="Söhne"/>
              </a:rPr>
              <a:t> </a:t>
            </a:r>
            <a:r>
              <a:rPr lang="en-US" b="0" i="0" dirty="0" err="1">
                <a:solidFill>
                  <a:srgbClr val="ECECEC"/>
                </a:solidFill>
                <a:effectLst/>
                <a:latin typeface="Söhne"/>
              </a:rPr>
              <a:t>chaque</a:t>
            </a:r>
            <a:r>
              <a:rPr lang="en-US" b="0" i="0" dirty="0">
                <a:solidFill>
                  <a:srgbClr val="ECECEC"/>
                </a:solidFill>
                <a:effectLst/>
                <a:latin typeface="Söhne"/>
              </a:rPr>
              <a:t> </a:t>
            </a:r>
            <a:r>
              <a:rPr lang="en-US" b="0" i="0" dirty="0" err="1">
                <a:solidFill>
                  <a:srgbClr val="ECECEC"/>
                </a:solidFill>
                <a:effectLst/>
                <a:latin typeface="Söhne"/>
              </a:rPr>
              <a:t>liste</a:t>
            </a:r>
            <a:r>
              <a:rPr lang="en-US" b="0" i="0" dirty="0">
                <a:solidFill>
                  <a:srgbClr val="ECECEC"/>
                </a:solidFill>
                <a:effectLst/>
                <a:latin typeface="Söhne"/>
              </a:rPr>
              <a:t> </a:t>
            </a:r>
            <a:r>
              <a:rPr lang="en-US" b="0" i="0" dirty="0" err="1">
                <a:solidFill>
                  <a:srgbClr val="ECECEC"/>
                </a:solidFill>
                <a:effectLst/>
                <a:latin typeface="Söhne"/>
              </a:rPr>
              <a:t>représente</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transaction. </a:t>
            </a:r>
          </a:p>
          <a:p>
            <a:pPr algn="l"/>
            <a:endParaRPr lang="en-US" b="0" i="0" dirty="0">
              <a:solidFill>
                <a:srgbClr val="ECECEC"/>
              </a:solidFill>
              <a:effectLst/>
              <a:latin typeface="Söhne"/>
            </a:endParaRPr>
          </a:p>
          <a:p>
            <a:pPr algn="l">
              <a:buFont typeface="+mj-lt"/>
              <a:buAutoNum type="arabicPeriod"/>
            </a:pPr>
            <a:r>
              <a:rPr lang="en-US" b="1" i="0" dirty="0">
                <a:solidFill>
                  <a:srgbClr val="ECECEC"/>
                </a:solidFill>
                <a:effectLst/>
                <a:latin typeface="Söhne"/>
              </a:rPr>
              <a:t>def </a:t>
            </a:r>
            <a:r>
              <a:rPr lang="en-US" b="1" i="0" dirty="0" err="1">
                <a:solidFill>
                  <a:srgbClr val="ECECEC"/>
                </a:solidFill>
                <a:effectLst/>
                <a:latin typeface="Söhne"/>
              </a:rPr>
              <a:t>load_dataset_from_csv</a:t>
            </a:r>
            <a:r>
              <a:rPr lang="en-US" b="1" i="0" dirty="0">
                <a:solidFill>
                  <a:srgbClr val="ECECEC"/>
                </a:solidFill>
                <a:effectLst/>
                <a:latin typeface="Söhne"/>
              </a:rPr>
              <a:t>(</a:t>
            </a:r>
            <a:r>
              <a:rPr lang="en-US" b="1" i="0" dirty="0" err="1">
                <a:solidFill>
                  <a:srgbClr val="ECECEC"/>
                </a:solidFill>
                <a:effectLst/>
                <a:latin typeface="Söhne"/>
              </a:rPr>
              <a:t>file_path</a:t>
            </a:r>
            <a:r>
              <a:rPr lang="en-US" b="1" i="0" dirty="0">
                <a:solidFill>
                  <a:srgbClr val="ECECEC"/>
                </a:solidFill>
                <a:effectLst/>
                <a:latin typeface="Söhne"/>
              </a:rPr>
              <a:t>):</a:t>
            </a:r>
            <a:r>
              <a:rPr lang="en-US" b="0" i="0" dirty="0">
                <a:solidFill>
                  <a:srgbClr val="ECECEC"/>
                </a:solidFill>
                <a:effectLst/>
                <a:latin typeface="Söhne"/>
              </a:rPr>
              <a:t> : </a:t>
            </a:r>
            <a:r>
              <a:rPr lang="en-US" b="0" i="0" dirty="0" err="1">
                <a:solidFill>
                  <a:srgbClr val="ECECEC"/>
                </a:solidFill>
                <a:effectLst/>
                <a:latin typeface="Söhne"/>
              </a:rPr>
              <a:t>C'est</a:t>
            </a:r>
            <a:r>
              <a:rPr lang="en-US" b="0" i="0" dirty="0">
                <a:solidFill>
                  <a:srgbClr val="ECECEC"/>
                </a:solidFill>
                <a:effectLst/>
                <a:latin typeface="Söhne"/>
              </a:rPr>
              <a:t> la signature de la </a:t>
            </a:r>
            <a:r>
              <a:rPr lang="en-US" b="0" i="0" dirty="0" err="1">
                <a:solidFill>
                  <a:srgbClr val="ECECEC"/>
                </a:solidFill>
                <a:effectLst/>
                <a:latin typeface="Söhne"/>
              </a:rPr>
              <a:t>fonction</a:t>
            </a:r>
            <a:r>
              <a:rPr lang="en-US" b="0" i="0" dirty="0">
                <a:solidFill>
                  <a:srgbClr val="ECECEC"/>
                </a:solidFill>
                <a:effectLst/>
                <a:latin typeface="Söhne"/>
              </a:rPr>
              <a:t>. Elle </a:t>
            </a:r>
            <a:r>
              <a:rPr lang="en-US" b="0" i="0" dirty="0" err="1">
                <a:solidFill>
                  <a:srgbClr val="ECECEC"/>
                </a:solidFill>
                <a:effectLst/>
                <a:latin typeface="Söhne"/>
              </a:rPr>
              <a:t>indique</a:t>
            </a:r>
            <a:r>
              <a:rPr lang="en-US" b="0" i="0" dirty="0">
                <a:solidFill>
                  <a:srgbClr val="ECECEC"/>
                </a:solidFill>
                <a:effectLst/>
                <a:latin typeface="Söhne"/>
              </a:rPr>
              <a:t> que nous </a:t>
            </a:r>
            <a:r>
              <a:rPr lang="en-US" b="0" i="0" dirty="0" err="1">
                <a:solidFill>
                  <a:srgbClr val="ECECEC"/>
                </a:solidFill>
                <a:effectLst/>
                <a:latin typeface="Söhne"/>
              </a:rPr>
              <a:t>définissons</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fonction</a:t>
            </a:r>
            <a:r>
              <a:rPr lang="en-US" b="0" i="0" dirty="0">
                <a:solidFill>
                  <a:srgbClr val="ECECEC"/>
                </a:solidFill>
                <a:effectLst/>
                <a:latin typeface="Söhne"/>
              </a:rPr>
              <a:t> </a:t>
            </a:r>
            <a:r>
              <a:rPr lang="en-US" b="0" i="0" dirty="0" err="1">
                <a:solidFill>
                  <a:srgbClr val="ECECEC"/>
                </a:solidFill>
                <a:effectLst/>
                <a:latin typeface="Söhne"/>
              </a:rPr>
              <a:t>appelée</a:t>
            </a:r>
            <a:r>
              <a:rPr lang="en-US" b="0" i="0" dirty="0">
                <a:solidFill>
                  <a:srgbClr val="ECECEC"/>
                </a:solidFill>
                <a:effectLst/>
                <a:latin typeface="Söhne"/>
              </a:rPr>
              <a:t> </a:t>
            </a:r>
            <a:r>
              <a:rPr lang="en-US" b="0" i="0" dirty="0" err="1">
                <a:solidFill>
                  <a:srgbClr val="ECECEC"/>
                </a:solidFill>
                <a:effectLst/>
                <a:latin typeface="Söhne"/>
              </a:rPr>
              <a:t>load_dataset_from_csv</a:t>
            </a:r>
            <a:r>
              <a:rPr lang="en-US" b="0" i="0" dirty="0">
                <a:solidFill>
                  <a:srgbClr val="ECECEC"/>
                </a:solidFill>
                <a:effectLst/>
                <a:latin typeface="Söhne"/>
              </a:rPr>
              <a:t> qui </a:t>
            </a:r>
            <a:r>
              <a:rPr lang="en-US" b="0" i="0" dirty="0" err="1">
                <a:solidFill>
                  <a:srgbClr val="ECECEC"/>
                </a:solidFill>
                <a:effectLst/>
                <a:latin typeface="Söhne"/>
              </a:rPr>
              <a:t>prend</a:t>
            </a:r>
            <a:r>
              <a:rPr lang="en-US" b="0" i="0" dirty="0">
                <a:solidFill>
                  <a:srgbClr val="ECECEC"/>
                </a:solidFill>
                <a:effectLst/>
                <a:latin typeface="Söhne"/>
              </a:rPr>
              <a:t> un </a:t>
            </a:r>
            <a:r>
              <a:rPr lang="en-US" b="0" i="0" dirty="0" err="1">
                <a:solidFill>
                  <a:srgbClr val="ECECEC"/>
                </a:solidFill>
                <a:effectLst/>
                <a:latin typeface="Söhne"/>
              </a:rPr>
              <a:t>seul</a:t>
            </a:r>
            <a:r>
              <a:rPr lang="en-US" b="0" i="0" dirty="0">
                <a:solidFill>
                  <a:srgbClr val="ECECEC"/>
                </a:solidFill>
                <a:effectLst/>
                <a:latin typeface="Söhne"/>
              </a:rPr>
              <a:t> </a:t>
            </a:r>
            <a:r>
              <a:rPr lang="en-US" b="0" i="0" dirty="0" err="1">
                <a:solidFill>
                  <a:srgbClr val="ECECEC"/>
                </a:solidFill>
                <a:effectLst/>
                <a:latin typeface="Söhne"/>
              </a:rPr>
              <a:t>paramètre</a:t>
            </a:r>
            <a:r>
              <a:rPr lang="en-US" b="0" i="0" dirty="0">
                <a:solidFill>
                  <a:srgbClr val="ECECEC"/>
                </a:solidFill>
                <a:effectLst/>
                <a:latin typeface="Söhne"/>
              </a:rPr>
              <a:t>, </a:t>
            </a:r>
            <a:r>
              <a:rPr lang="en-US" b="0" i="0" dirty="0" err="1">
                <a:solidFill>
                  <a:srgbClr val="ECECEC"/>
                </a:solidFill>
                <a:effectLst/>
                <a:latin typeface="Söhne"/>
              </a:rPr>
              <a:t>file_path</a:t>
            </a:r>
            <a:r>
              <a:rPr lang="en-US" b="0" i="0" dirty="0">
                <a:solidFill>
                  <a:srgbClr val="ECECEC"/>
                </a:solidFill>
                <a:effectLst/>
                <a:latin typeface="Söhne"/>
              </a:rPr>
              <a:t>, qui </a:t>
            </a:r>
            <a:r>
              <a:rPr lang="en-US" b="0" i="0" dirty="0" err="1">
                <a:solidFill>
                  <a:srgbClr val="ECECEC"/>
                </a:solidFill>
                <a:effectLst/>
                <a:latin typeface="Söhne"/>
              </a:rPr>
              <a:t>est</a:t>
            </a:r>
            <a:r>
              <a:rPr lang="en-US" b="0" i="0" dirty="0">
                <a:solidFill>
                  <a:srgbClr val="ECECEC"/>
                </a:solidFill>
                <a:effectLst/>
                <a:latin typeface="Söhne"/>
              </a:rPr>
              <a:t> le chemin </a:t>
            </a:r>
            <a:r>
              <a:rPr lang="en-US" b="0" i="0" dirty="0" err="1">
                <a:solidFill>
                  <a:srgbClr val="ECECEC"/>
                </a:solidFill>
                <a:effectLst/>
                <a:latin typeface="Söhne"/>
              </a:rPr>
              <a:t>vers</a:t>
            </a:r>
            <a:r>
              <a:rPr lang="en-US" b="0" i="0" dirty="0">
                <a:solidFill>
                  <a:srgbClr val="ECECEC"/>
                </a:solidFill>
                <a:effectLst/>
                <a:latin typeface="Söhne"/>
              </a:rPr>
              <a:t> </a:t>
            </a:r>
            <a:r>
              <a:rPr lang="en-US" b="0" i="0" dirty="0" err="1">
                <a:solidFill>
                  <a:srgbClr val="ECECEC"/>
                </a:solidFill>
                <a:effectLst/>
                <a:latin typeface="Söhne"/>
              </a:rPr>
              <a:t>notre</a:t>
            </a:r>
            <a:r>
              <a:rPr lang="en-US" b="0" i="0" dirty="0">
                <a:solidFill>
                  <a:srgbClr val="ECECEC"/>
                </a:solidFill>
                <a:effectLst/>
                <a:latin typeface="Söhne"/>
              </a:rPr>
              <a:t> </a:t>
            </a:r>
            <a:r>
              <a:rPr lang="en-US" b="0" i="0" dirty="0" err="1">
                <a:solidFill>
                  <a:srgbClr val="ECECEC"/>
                </a:solidFill>
                <a:effectLst/>
                <a:latin typeface="Söhne"/>
              </a:rPr>
              <a:t>fichier</a:t>
            </a:r>
            <a:r>
              <a:rPr lang="en-US" b="0" i="0" dirty="0">
                <a:solidFill>
                  <a:srgbClr val="ECECEC"/>
                </a:solidFill>
                <a:effectLst/>
                <a:latin typeface="Söhne"/>
              </a:rPr>
              <a:t> CSV.</a:t>
            </a:r>
          </a:p>
          <a:p>
            <a:pPr algn="l">
              <a:buFont typeface="+mj-lt"/>
              <a:buAutoNum type="arabicPeriod"/>
            </a:pPr>
            <a:r>
              <a:rPr lang="en-US" b="1" i="0" dirty="0">
                <a:solidFill>
                  <a:srgbClr val="ECECEC"/>
                </a:solidFill>
                <a:effectLst/>
                <a:latin typeface="Söhne"/>
              </a:rPr>
              <a:t>dataset = []</a:t>
            </a:r>
            <a:r>
              <a:rPr lang="en-US" b="0" i="0" dirty="0">
                <a:solidFill>
                  <a:srgbClr val="ECECEC"/>
                </a:solidFill>
                <a:effectLst/>
                <a:latin typeface="Söhne"/>
              </a:rPr>
              <a:t> : </a:t>
            </a:r>
            <a:r>
              <a:rPr lang="en-US" b="0" i="0" dirty="0" err="1">
                <a:solidFill>
                  <a:srgbClr val="ECECEC"/>
                </a:solidFill>
                <a:effectLst/>
                <a:latin typeface="Söhne"/>
              </a:rPr>
              <a:t>C'est</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liste</a:t>
            </a:r>
            <a:r>
              <a:rPr lang="en-US" b="0" i="0" dirty="0">
                <a:solidFill>
                  <a:srgbClr val="ECECEC"/>
                </a:solidFill>
                <a:effectLst/>
                <a:latin typeface="Söhne"/>
              </a:rPr>
              <a:t> vide qui sera </a:t>
            </a:r>
            <a:r>
              <a:rPr lang="en-US" b="0" i="0" dirty="0" err="1">
                <a:solidFill>
                  <a:srgbClr val="ECECEC"/>
                </a:solidFill>
                <a:effectLst/>
                <a:latin typeface="Söhne"/>
              </a:rPr>
              <a:t>utilisée</a:t>
            </a:r>
            <a:r>
              <a:rPr lang="en-US" b="0" i="0" dirty="0">
                <a:solidFill>
                  <a:srgbClr val="ECECEC"/>
                </a:solidFill>
                <a:effectLst/>
                <a:latin typeface="Söhne"/>
              </a:rPr>
              <a:t> pour stocker les </a:t>
            </a:r>
            <a:r>
              <a:rPr lang="en-US" b="0" i="0" dirty="0" err="1">
                <a:solidFill>
                  <a:srgbClr val="ECECEC"/>
                </a:solidFill>
                <a:effectLst/>
                <a:latin typeface="Söhne"/>
              </a:rPr>
              <a:t>données</a:t>
            </a:r>
            <a:r>
              <a:rPr lang="en-US" b="0" i="0" dirty="0">
                <a:solidFill>
                  <a:srgbClr val="ECECEC"/>
                </a:solidFill>
                <a:effectLst/>
                <a:latin typeface="Söhne"/>
              </a:rPr>
              <a:t> du </a:t>
            </a:r>
            <a:r>
              <a:rPr lang="en-US" b="0" i="0" dirty="0" err="1">
                <a:solidFill>
                  <a:srgbClr val="ECECEC"/>
                </a:solidFill>
                <a:effectLst/>
                <a:latin typeface="Söhne"/>
              </a:rPr>
              <a:t>fichier</a:t>
            </a:r>
            <a:r>
              <a:rPr lang="en-US" b="0" i="0" dirty="0">
                <a:solidFill>
                  <a:srgbClr val="ECECEC"/>
                </a:solidFill>
                <a:effectLst/>
                <a:latin typeface="Söhne"/>
              </a:rPr>
              <a:t> CSV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fois</a:t>
            </a:r>
            <a:r>
              <a:rPr lang="en-US" b="0" i="0" dirty="0">
                <a:solidFill>
                  <a:srgbClr val="ECECEC"/>
                </a:solidFill>
                <a:effectLst/>
                <a:latin typeface="Söhne"/>
              </a:rPr>
              <a:t> </a:t>
            </a:r>
            <a:r>
              <a:rPr lang="en-US" b="0" i="0" dirty="0" err="1">
                <a:solidFill>
                  <a:srgbClr val="ECECEC"/>
                </a:solidFill>
                <a:effectLst/>
                <a:latin typeface="Söhne"/>
              </a:rPr>
              <a:t>qu'elles</a:t>
            </a:r>
            <a:r>
              <a:rPr lang="en-US" b="0" i="0" dirty="0">
                <a:solidFill>
                  <a:srgbClr val="ECECEC"/>
                </a:solidFill>
                <a:effectLst/>
                <a:latin typeface="Söhne"/>
              </a:rPr>
              <a:t> </a:t>
            </a:r>
            <a:r>
              <a:rPr lang="en-US" b="0" i="0" dirty="0" err="1">
                <a:solidFill>
                  <a:srgbClr val="ECECEC"/>
                </a:solidFill>
                <a:effectLst/>
                <a:latin typeface="Söhne"/>
              </a:rPr>
              <a:t>sont</a:t>
            </a:r>
            <a:r>
              <a:rPr lang="en-US" b="0" i="0" dirty="0">
                <a:solidFill>
                  <a:srgbClr val="ECECEC"/>
                </a:solidFill>
                <a:effectLst/>
                <a:latin typeface="Söhne"/>
              </a:rPr>
              <a:t> lues.</a:t>
            </a:r>
          </a:p>
          <a:p>
            <a:pPr algn="l">
              <a:buFont typeface="+mj-lt"/>
              <a:buAutoNum type="arabicPeriod"/>
            </a:pPr>
            <a:r>
              <a:rPr lang="en-US" b="1" i="0" dirty="0">
                <a:solidFill>
                  <a:srgbClr val="ECECEC"/>
                </a:solidFill>
                <a:effectLst/>
                <a:latin typeface="Söhne"/>
              </a:rPr>
              <a:t>with open(</a:t>
            </a:r>
            <a:r>
              <a:rPr lang="en-US" b="1" i="0" dirty="0" err="1">
                <a:solidFill>
                  <a:srgbClr val="ECECEC"/>
                </a:solidFill>
                <a:effectLst/>
                <a:latin typeface="Söhne"/>
              </a:rPr>
              <a:t>file_path</a:t>
            </a:r>
            <a:r>
              <a:rPr lang="en-US" b="1" i="0" dirty="0">
                <a:solidFill>
                  <a:srgbClr val="ECECEC"/>
                </a:solidFill>
                <a:effectLst/>
                <a:latin typeface="Söhne"/>
              </a:rPr>
              <a:t>, 'r') as file:</a:t>
            </a:r>
            <a:r>
              <a:rPr lang="en-US" b="0" i="0" dirty="0">
                <a:solidFill>
                  <a:srgbClr val="ECECEC"/>
                </a:solidFill>
                <a:effectLst/>
                <a:latin typeface="Söhne"/>
              </a:rPr>
              <a:t> : </a:t>
            </a: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ligne</a:t>
            </a:r>
            <a:r>
              <a:rPr lang="en-US" b="0" i="0" dirty="0">
                <a:solidFill>
                  <a:srgbClr val="ECECEC"/>
                </a:solidFill>
                <a:effectLst/>
                <a:latin typeface="Söhne"/>
              </a:rPr>
              <a:t> </a:t>
            </a:r>
            <a:r>
              <a:rPr lang="en-US" b="0" i="0" dirty="0" err="1">
                <a:solidFill>
                  <a:srgbClr val="ECECEC"/>
                </a:solidFill>
                <a:effectLst/>
                <a:latin typeface="Söhne"/>
              </a:rPr>
              <a:t>ouvre</a:t>
            </a:r>
            <a:r>
              <a:rPr lang="en-US" b="0" i="0" dirty="0">
                <a:solidFill>
                  <a:srgbClr val="ECECEC"/>
                </a:solidFill>
                <a:effectLst/>
                <a:latin typeface="Söhne"/>
              </a:rPr>
              <a:t> le </a:t>
            </a:r>
            <a:r>
              <a:rPr lang="en-US" b="0" i="0" dirty="0" err="1">
                <a:solidFill>
                  <a:srgbClr val="ECECEC"/>
                </a:solidFill>
                <a:effectLst/>
                <a:latin typeface="Söhne"/>
              </a:rPr>
              <a:t>fichier</a:t>
            </a:r>
            <a:r>
              <a:rPr lang="en-US" b="0" i="0" dirty="0">
                <a:solidFill>
                  <a:srgbClr val="ECECEC"/>
                </a:solidFill>
                <a:effectLst/>
                <a:latin typeface="Söhne"/>
              </a:rPr>
              <a:t> CSV </a:t>
            </a:r>
            <a:r>
              <a:rPr lang="en-US" b="0" i="0" dirty="0" err="1">
                <a:solidFill>
                  <a:srgbClr val="ECECEC"/>
                </a:solidFill>
                <a:effectLst/>
                <a:latin typeface="Söhne"/>
              </a:rPr>
              <a:t>spécifié</a:t>
            </a:r>
            <a:r>
              <a:rPr lang="en-US" b="0" i="0" dirty="0">
                <a:solidFill>
                  <a:srgbClr val="ECECEC"/>
                </a:solidFill>
                <a:effectLst/>
                <a:latin typeface="Söhne"/>
              </a:rPr>
              <a:t> par </a:t>
            </a:r>
            <a:r>
              <a:rPr lang="en-US" b="0" i="0" dirty="0" err="1">
                <a:solidFill>
                  <a:srgbClr val="ECECEC"/>
                </a:solidFill>
                <a:effectLst/>
                <a:latin typeface="Söhne"/>
              </a:rPr>
              <a:t>file_path</a:t>
            </a:r>
            <a:r>
              <a:rPr lang="en-US" b="0" i="0" dirty="0">
                <a:solidFill>
                  <a:srgbClr val="ECECEC"/>
                </a:solidFill>
                <a:effectLst/>
                <a:latin typeface="Söhne"/>
              </a:rPr>
              <a:t> </a:t>
            </a:r>
            <a:r>
              <a:rPr lang="en-US" b="0" i="0" dirty="0" err="1">
                <a:solidFill>
                  <a:srgbClr val="ECECEC"/>
                </a:solidFill>
                <a:effectLst/>
                <a:latin typeface="Söhne"/>
              </a:rPr>
              <a:t>en</a:t>
            </a:r>
            <a:r>
              <a:rPr lang="en-US" b="0" i="0" dirty="0">
                <a:solidFill>
                  <a:srgbClr val="ECECEC"/>
                </a:solidFill>
                <a:effectLst/>
                <a:latin typeface="Söhne"/>
              </a:rPr>
              <a:t> mode lecture ('r'). </a:t>
            </a:r>
            <a:r>
              <a:rPr lang="en-US" b="0" i="0" dirty="0" err="1">
                <a:solidFill>
                  <a:srgbClr val="ECECEC"/>
                </a:solidFill>
                <a:effectLst/>
                <a:latin typeface="Söhne"/>
              </a:rPr>
              <a:t>L'utilisation</a:t>
            </a:r>
            <a:r>
              <a:rPr lang="en-US" b="0" i="0" dirty="0">
                <a:solidFill>
                  <a:srgbClr val="ECECEC"/>
                </a:solidFill>
                <a:effectLst/>
                <a:latin typeface="Söhne"/>
              </a:rPr>
              <a:t> de with </a:t>
            </a:r>
            <a:r>
              <a:rPr lang="en-US" b="0" i="0" dirty="0" err="1">
                <a:solidFill>
                  <a:srgbClr val="ECECEC"/>
                </a:solidFill>
                <a:effectLst/>
                <a:latin typeface="Söhne"/>
              </a:rPr>
              <a:t>garantit</a:t>
            </a:r>
            <a:r>
              <a:rPr lang="en-US" b="0" i="0" dirty="0">
                <a:solidFill>
                  <a:srgbClr val="ECECEC"/>
                </a:solidFill>
                <a:effectLst/>
                <a:latin typeface="Söhne"/>
              </a:rPr>
              <a:t> que le </a:t>
            </a:r>
            <a:r>
              <a:rPr lang="en-US" b="0" i="0" dirty="0" err="1">
                <a:solidFill>
                  <a:srgbClr val="ECECEC"/>
                </a:solidFill>
                <a:effectLst/>
                <a:latin typeface="Söhne"/>
              </a:rPr>
              <a:t>fichier</a:t>
            </a:r>
            <a:r>
              <a:rPr lang="en-US" b="0" i="0" dirty="0">
                <a:solidFill>
                  <a:srgbClr val="ECECEC"/>
                </a:solidFill>
                <a:effectLst/>
                <a:latin typeface="Söhne"/>
              </a:rPr>
              <a:t> sera </a:t>
            </a:r>
            <a:r>
              <a:rPr lang="en-US" b="0" i="0" dirty="0" err="1">
                <a:solidFill>
                  <a:srgbClr val="ECECEC"/>
                </a:solidFill>
                <a:effectLst/>
                <a:latin typeface="Söhne"/>
              </a:rPr>
              <a:t>correctement</a:t>
            </a:r>
            <a:r>
              <a:rPr lang="en-US" b="0" i="0" dirty="0">
                <a:solidFill>
                  <a:srgbClr val="ECECEC"/>
                </a:solidFill>
                <a:effectLst/>
                <a:latin typeface="Söhne"/>
              </a:rPr>
              <a:t> fermé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fois</a:t>
            </a:r>
            <a:r>
              <a:rPr lang="en-US" b="0" i="0" dirty="0">
                <a:solidFill>
                  <a:srgbClr val="ECECEC"/>
                </a:solidFill>
                <a:effectLst/>
                <a:latin typeface="Söhne"/>
              </a:rPr>
              <a:t> que le bloc with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terminé</a:t>
            </a:r>
            <a:r>
              <a:rPr lang="en-US" b="0" i="0" dirty="0">
                <a:solidFill>
                  <a:srgbClr val="ECECEC"/>
                </a:solidFill>
                <a:effectLst/>
                <a:latin typeface="Söhne"/>
              </a:rPr>
              <a:t>, </a:t>
            </a:r>
            <a:r>
              <a:rPr lang="en-US" b="0" i="0" dirty="0" err="1">
                <a:solidFill>
                  <a:srgbClr val="ECECEC"/>
                </a:solidFill>
                <a:effectLst/>
                <a:latin typeface="Söhne"/>
              </a:rPr>
              <a:t>même</a:t>
            </a:r>
            <a:r>
              <a:rPr lang="en-US" b="0" i="0" dirty="0">
                <a:solidFill>
                  <a:srgbClr val="ECECEC"/>
                </a:solidFill>
                <a:effectLst/>
                <a:latin typeface="Söhne"/>
              </a:rPr>
              <a:t> </a:t>
            </a:r>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cas</a:t>
            </a:r>
            <a:r>
              <a:rPr lang="en-US" b="0" i="0" dirty="0">
                <a:solidFill>
                  <a:srgbClr val="ECECEC"/>
                </a:solidFill>
                <a:effectLst/>
                <a:latin typeface="Söhne"/>
              </a:rPr>
              <a:t> </a:t>
            </a:r>
            <a:r>
              <a:rPr lang="en-US" b="0" i="0" dirty="0" err="1">
                <a:solidFill>
                  <a:srgbClr val="ECECEC"/>
                </a:solidFill>
                <a:effectLst/>
                <a:latin typeface="Söhne"/>
              </a:rPr>
              <a:t>d'erreur</a:t>
            </a:r>
            <a:r>
              <a:rPr lang="en-US" b="0" i="0" dirty="0">
                <a:solidFill>
                  <a:srgbClr val="ECECEC"/>
                </a:solidFill>
                <a:effectLst/>
                <a:latin typeface="Söhne"/>
              </a:rPr>
              <a:t>.</a:t>
            </a:r>
          </a:p>
          <a:p>
            <a:pPr algn="l">
              <a:buFont typeface="+mj-lt"/>
              <a:buAutoNum type="arabicPeriod"/>
            </a:pPr>
            <a:r>
              <a:rPr lang="en-US" b="1" i="0" dirty="0">
                <a:solidFill>
                  <a:srgbClr val="ECECEC"/>
                </a:solidFill>
                <a:effectLst/>
                <a:latin typeface="Söhne"/>
              </a:rPr>
              <a:t>reader = </a:t>
            </a:r>
            <a:r>
              <a:rPr lang="en-US" b="1" i="0" dirty="0" err="1">
                <a:solidFill>
                  <a:srgbClr val="ECECEC"/>
                </a:solidFill>
                <a:effectLst/>
                <a:latin typeface="Söhne"/>
              </a:rPr>
              <a:t>csv.reader</a:t>
            </a:r>
            <a:r>
              <a:rPr lang="en-US" b="1" i="0" dirty="0">
                <a:solidFill>
                  <a:srgbClr val="ECECEC"/>
                </a:solidFill>
                <a:effectLst/>
                <a:latin typeface="Söhne"/>
              </a:rPr>
              <a:t>(file)</a:t>
            </a:r>
            <a:r>
              <a:rPr lang="en-US" b="0" i="0" dirty="0">
                <a:solidFill>
                  <a:srgbClr val="ECECEC"/>
                </a:solidFill>
                <a:effectLst/>
                <a:latin typeface="Söhne"/>
              </a:rPr>
              <a:t> : </a:t>
            </a:r>
            <a:r>
              <a:rPr lang="en-US" b="0" i="0" dirty="0" err="1">
                <a:solidFill>
                  <a:srgbClr val="ECECEC"/>
                </a:solidFill>
                <a:effectLst/>
                <a:latin typeface="Söhne"/>
              </a:rPr>
              <a:t>Cela</a:t>
            </a:r>
            <a:r>
              <a:rPr lang="en-US" b="0" i="0" dirty="0">
                <a:solidFill>
                  <a:srgbClr val="ECECEC"/>
                </a:solidFill>
                <a:effectLst/>
                <a:latin typeface="Söhne"/>
              </a:rPr>
              <a:t> </a:t>
            </a:r>
            <a:r>
              <a:rPr lang="en-US" b="0" i="0" dirty="0" err="1">
                <a:solidFill>
                  <a:srgbClr val="ECECEC"/>
                </a:solidFill>
                <a:effectLst/>
                <a:latin typeface="Söhne"/>
              </a:rPr>
              <a:t>crée</a:t>
            </a:r>
            <a:r>
              <a:rPr lang="en-US" b="0" i="0" dirty="0">
                <a:solidFill>
                  <a:srgbClr val="ECECEC"/>
                </a:solidFill>
                <a:effectLst/>
                <a:latin typeface="Söhne"/>
              </a:rPr>
              <a:t> un </a:t>
            </a:r>
            <a:r>
              <a:rPr lang="en-US" b="0" i="0" dirty="0" err="1">
                <a:solidFill>
                  <a:srgbClr val="ECECEC"/>
                </a:solidFill>
                <a:effectLst/>
                <a:latin typeface="Söhne"/>
              </a:rPr>
              <a:t>objet</a:t>
            </a:r>
            <a:r>
              <a:rPr lang="en-US" b="0" i="0" dirty="0">
                <a:solidFill>
                  <a:srgbClr val="ECECEC"/>
                </a:solidFill>
                <a:effectLst/>
                <a:latin typeface="Söhne"/>
              </a:rPr>
              <a:t> reader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l'aide</a:t>
            </a:r>
            <a:r>
              <a:rPr lang="en-US" b="0" i="0" dirty="0">
                <a:solidFill>
                  <a:srgbClr val="ECECEC"/>
                </a:solidFill>
                <a:effectLst/>
                <a:latin typeface="Söhne"/>
              </a:rPr>
              <a:t> du module </a:t>
            </a:r>
            <a:r>
              <a:rPr lang="en-US" b="0" i="0" dirty="0" err="1">
                <a:solidFill>
                  <a:srgbClr val="ECECEC"/>
                </a:solidFill>
                <a:effectLst/>
                <a:latin typeface="Söhne"/>
              </a:rPr>
              <a:t>csv.reader</a:t>
            </a:r>
            <a:r>
              <a:rPr lang="en-US" b="0" i="0" dirty="0">
                <a:solidFill>
                  <a:srgbClr val="ECECEC"/>
                </a:solidFill>
                <a:effectLst/>
                <a:latin typeface="Söhne"/>
              </a:rPr>
              <a:t> pour lire les </a:t>
            </a:r>
            <a:r>
              <a:rPr lang="en-US" b="0" i="0" dirty="0" err="1">
                <a:solidFill>
                  <a:srgbClr val="ECECEC"/>
                </a:solidFill>
                <a:effectLst/>
                <a:latin typeface="Söhne"/>
              </a:rPr>
              <a:t>lignes</a:t>
            </a:r>
            <a:r>
              <a:rPr lang="en-US" b="0" i="0" dirty="0">
                <a:solidFill>
                  <a:srgbClr val="ECECEC"/>
                </a:solidFill>
                <a:effectLst/>
                <a:latin typeface="Söhne"/>
              </a:rPr>
              <a:t> du </a:t>
            </a:r>
            <a:r>
              <a:rPr lang="en-US" b="0" i="0" dirty="0" err="1">
                <a:solidFill>
                  <a:srgbClr val="ECECEC"/>
                </a:solidFill>
                <a:effectLst/>
                <a:latin typeface="Söhne"/>
              </a:rPr>
              <a:t>fichier</a:t>
            </a:r>
            <a:r>
              <a:rPr lang="en-US" b="0" i="0" dirty="0">
                <a:solidFill>
                  <a:srgbClr val="ECECEC"/>
                </a:solidFill>
                <a:effectLst/>
                <a:latin typeface="Söhne"/>
              </a:rPr>
              <a:t> CSV. </a:t>
            </a:r>
            <a:r>
              <a:rPr lang="en-US" b="0" i="0" dirty="0" err="1">
                <a:solidFill>
                  <a:srgbClr val="ECECEC"/>
                </a:solidFill>
                <a:effectLst/>
                <a:latin typeface="Söhne"/>
              </a:rPr>
              <a:t>Cet</a:t>
            </a:r>
            <a:r>
              <a:rPr lang="en-US" b="0" i="0" dirty="0">
                <a:solidFill>
                  <a:srgbClr val="ECECEC"/>
                </a:solidFill>
                <a:effectLst/>
                <a:latin typeface="Söhne"/>
              </a:rPr>
              <a:t> </a:t>
            </a:r>
            <a:r>
              <a:rPr lang="en-US" b="0" i="0" dirty="0" err="1">
                <a:solidFill>
                  <a:srgbClr val="ECECEC"/>
                </a:solidFill>
                <a:effectLst/>
                <a:latin typeface="Söhne"/>
              </a:rPr>
              <a:t>objet</a:t>
            </a:r>
            <a:r>
              <a:rPr lang="en-US" b="0" i="0" dirty="0">
                <a:solidFill>
                  <a:srgbClr val="ECECEC"/>
                </a:solidFill>
                <a:effectLst/>
                <a:latin typeface="Söhne"/>
              </a:rPr>
              <a:t> reader sera </a:t>
            </a:r>
            <a:r>
              <a:rPr lang="en-US" b="0" i="0" dirty="0" err="1">
                <a:solidFill>
                  <a:srgbClr val="ECECEC"/>
                </a:solidFill>
                <a:effectLst/>
                <a:latin typeface="Söhne"/>
              </a:rPr>
              <a:t>utilisé</a:t>
            </a:r>
            <a:r>
              <a:rPr lang="en-US" b="0" i="0" dirty="0">
                <a:solidFill>
                  <a:srgbClr val="ECECEC"/>
                </a:solidFill>
                <a:effectLst/>
                <a:latin typeface="Söhne"/>
              </a:rPr>
              <a:t> pour </a:t>
            </a:r>
            <a:r>
              <a:rPr lang="en-US" b="0" i="0" dirty="0" err="1">
                <a:solidFill>
                  <a:srgbClr val="ECECEC"/>
                </a:solidFill>
                <a:effectLst/>
                <a:latin typeface="Söhne"/>
              </a:rPr>
              <a:t>parcourir</a:t>
            </a:r>
            <a:r>
              <a:rPr lang="en-US" b="0" i="0" dirty="0">
                <a:solidFill>
                  <a:srgbClr val="ECECEC"/>
                </a:solidFill>
                <a:effectLst/>
                <a:latin typeface="Söhne"/>
              </a:rPr>
              <a:t> les </a:t>
            </a:r>
            <a:r>
              <a:rPr lang="en-US" b="0" i="0" dirty="0" err="1">
                <a:solidFill>
                  <a:srgbClr val="ECECEC"/>
                </a:solidFill>
                <a:effectLst/>
                <a:latin typeface="Söhne"/>
              </a:rPr>
              <a:t>lignes</a:t>
            </a:r>
            <a:r>
              <a:rPr lang="en-US" b="0" i="0" dirty="0">
                <a:solidFill>
                  <a:srgbClr val="ECECEC"/>
                </a:solidFill>
                <a:effectLst/>
                <a:latin typeface="Söhne"/>
              </a:rPr>
              <a:t> du </a:t>
            </a:r>
            <a:r>
              <a:rPr lang="en-US" b="0" i="0" dirty="0" err="1">
                <a:solidFill>
                  <a:srgbClr val="ECECEC"/>
                </a:solidFill>
                <a:effectLst/>
                <a:latin typeface="Söhne"/>
              </a:rPr>
              <a:t>fichier</a:t>
            </a:r>
            <a:r>
              <a:rPr lang="en-US" b="0" i="0" dirty="0">
                <a:solidFill>
                  <a:srgbClr val="ECECEC"/>
                </a:solidFill>
                <a:effectLst/>
                <a:latin typeface="Söhne"/>
              </a:rPr>
              <a:t>.</a:t>
            </a:r>
          </a:p>
          <a:p>
            <a:pPr algn="l">
              <a:buFont typeface="+mj-lt"/>
              <a:buAutoNum type="arabicPeriod"/>
            </a:pPr>
            <a:r>
              <a:rPr lang="en-US" b="1" i="0" dirty="0">
                <a:solidFill>
                  <a:srgbClr val="ECECEC"/>
                </a:solidFill>
                <a:effectLst/>
                <a:latin typeface="Söhne"/>
              </a:rPr>
              <a:t>for row in reader:</a:t>
            </a:r>
            <a:r>
              <a:rPr lang="en-US" b="0" i="0" dirty="0">
                <a:solidFill>
                  <a:srgbClr val="ECECEC"/>
                </a:solidFill>
                <a:effectLst/>
                <a:latin typeface="Söhne"/>
              </a:rPr>
              <a:t> : </a:t>
            </a:r>
            <a:r>
              <a:rPr lang="en-US" b="0" i="0" dirty="0" err="1">
                <a:solidFill>
                  <a:srgbClr val="ECECEC"/>
                </a:solidFill>
                <a:effectLst/>
                <a:latin typeface="Söhne"/>
              </a:rPr>
              <a:t>Cette</a:t>
            </a:r>
            <a:r>
              <a:rPr lang="en-US" b="0" i="0" dirty="0">
                <a:solidFill>
                  <a:srgbClr val="ECECEC"/>
                </a:solidFill>
                <a:effectLst/>
                <a:latin typeface="Söhne"/>
              </a:rPr>
              <a:t> boucle </a:t>
            </a:r>
            <a:r>
              <a:rPr lang="en-US" b="0" i="0" dirty="0" err="1">
                <a:solidFill>
                  <a:srgbClr val="ECECEC"/>
                </a:solidFill>
                <a:effectLst/>
                <a:latin typeface="Söhne"/>
              </a:rPr>
              <a:t>parcourt</a:t>
            </a:r>
            <a:r>
              <a:rPr lang="en-US" b="0" i="0" dirty="0">
                <a:solidFill>
                  <a:srgbClr val="ECECEC"/>
                </a:solidFill>
                <a:effectLst/>
                <a:latin typeface="Söhne"/>
              </a:rPr>
              <a:t> </a:t>
            </a:r>
            <a:r>
              <a:rPr lang="en-US" b="0" i="0" dirty="0" err="1">
                <a:solidFill>
                  <a:srgbClr val="ECECEC"/>
                </a:solidFill>
                <a:effectLst/>
                <a:latin typeface="Söhne"/>
              </a:rPr>
              <a:t>chaque</a:t>
            </a:r>
            <a:r>
              <a:rPr lang="en-US" b="0" i="0" dirty="0">
                <a:solidFill>
                  <a:srgbClr val="ECECEC"/>
                </a:solidFill>
                <a:effectLst/>
                <a:latin typeface="Söhne"/>
              </a:rPr>
              <a:t> </a:t>
            </a:r>
            <a:r>
              <a:rPr lang="en-US" b="0" i="0" dirty="0" err="1">
                <a:solidFill>
                  <a:srgbClr val="ECECEC"/>
                </a:solidFill>
                <a:effectLst/>
                <a:latin typeface="Söhne"/>
              </a:rPr>
              <a:t>ligne</a:t>
            </a:r>
            <a:r>
              <a:rPr lang="en-US" b="0" i="0" dirty="0">
                <a:solidFill>
                  <a:srgbClr val="ECECEC"/>
                </a:solidFill>
                <a:effectLst/>
                <a:latin typeface="Söhne"/>
              </a:rPr>
              <a:t> du </a:t>
            </a:r>
            <a:r>
              <a:rPr lang="en-US" b="0" i="0" dirty="0" err="1">
                <a:solidFill>
                  <a:srgbClr val="ECECEC"/>
                </a:solidFill>
                <a:effectLst/>
                <a:latin typeface="Söhne"/>
              </a:rPr>
              <a:t>fichier</a:t>
            </a:r>
            <a:r>
              <a:rPr lang="en-US" b="0" i="0" dirty="0">
                <a:solidFill>
                  <a:srgbClr val="ECECEC"/>
                </a:solidFill>
                <a:effectLst/>
                <a:latin typeface="Söhne"/>
              </a:rPr>
              <a:t> CSV, </a:t>
            </a:r>
            <a:r>
              <a:rPr lang="en-US" b="0" i="0" dirty="0" err="1">
                <a:solidFill>
                  <a:srgbClr val="ECECEC"/>
                </a:solidFill>
                <a:effectLst/>
                <a:latin typeface="Söhne"/>
              </a:rPr>
              <a:t>où</a:t>
            </a:r>
            <a:r>
              <a:rPr lang="en-US" b="0" i="0" dirty="0">
                <a:solidFill>
                  <a:srgbClr val="ECECEC"/>
                </a:solidFill>
                <a:effectLst/>
                <a:latin typeface="Söhne"/>
              </a:rPr>
              <a:t> row </a:t>
            </a:r>
            <a:r>
              <a:rPr lang="en-US" b="0" i="0" dirty="0" err="1">
                <a:solidFill>
                  <a:srgbClr val="ECECEC"/>
                </a:solidFill>
                <a:effectLst/>
                <a:latin typeface="Söhne"/>
              </a:rPr>
              <a:t>représente</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ligne</a:t>
            </a:r>
            <a:r>
              <a:rPr lang="en-US" b="0" i="0" dirty="0">
                <a:solidFill>
                  <a:srgbClr val="ECECEC"/>
                </a:solidFill>
                <a:effectLst/>
                <a:latin typeface="Söhne"/>
              </a:rPr>
              <a:t>.</a:t>
            </a:r>
          </a:p>
          <a:p>
            <a:pPr algn="l">
              <a:buFont typeface="+mj-lt"/>
              <a:buAutoNum type="arabicPeriod"/>
            </a:pPr>
            <a:r>
              <a:rPr lang="en-US" b="1" i="0" dirty="0" err="1">
                <a:solidFill>
                  <a:srgbClr val="ECECEC"/>
                </a:solidFill>
                <a:effectLst/>
                <a:latin typeface="Söhne"/>
              </a:rPr>
              <a:t>dataset.append</a:t>
            </a:r>
            <a:r>
              <a:rPr lang="en-US" b="1" i="0" dirty="0">
                <a:solidFill>
                  <a:srgbClr val="ECECEC"/>
                </a:solidFill>
                <a:effectLst/>
                <a:latin typeface="Söhne"/>
              </a:rPr>
              <a:t>(row)</a:t>
            </a:r>
            <a:r>
              <a:rPr lang="en-US" b="0" i="0" dirty="0">
                <a:solidFill>
                  <a:srgbClr val="ECECEC"/>
                </a:solidFill>
                <a:effectLst/>
                <a:latin typeface="Söhne"/>
              </a:rPr>
              <a:t> :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chaque</a:t>
            </a:r>
            <a:r>
              <a:rPr lang="en-US" b="0" i="0" dirty="0">
                <a:solidFill>
                  <a:srgbClr val="ECECEC"/>
                </a:solidFill>
                <a:effectLst/>
                <a:latin typeface="Söhne"/>
              </a:rPr>
              <a:t> </a:t>
            </a:r>
            <a:r>
              <a:rPr lang="en-US" b="0" i="0" dirty="0" err="1">
                <a:solidFill>
                  <a:srgbClr val="ECECEC"/>
                </a:solidFill>
                <a:effectLst/>
                <a:latin typeface="Söhne"/>
              </a:rPr>
              <a:t>itération</a:t>
            </a:r>
            <a:r>
              <a:rPr lang="en-US" b="0" i="0" dirty="0">
                <a:solidFill>
                  <a:srgbClr val="ECECEC"/>
                </a:solidFill>
                <a:effectLst/>
                <a:latin typeface="Söhne"/>
              </a:rPr>
              <a:t> de la boucle, la </a:t>
            </a:r>
            <a:r>
              <a:rPr lang="en-US" b="0" i="0" dirty="0" err="1">
                <a:solidFill>
                  <a:srgbClr val="ECECEC"/>
                </a:solidFill>
                <a:effectLst/>
                <a:latin typeface="Söhne"/>
              </a:rPr>
              <a:t>ligne</a:t>
            </a:r>
            <a:r>
              <a:rPr lang="en-US" b="0" i="0" dirty="0">
                <a:solidFill>
                  <a:srgbClr val="ECECEC"/>
                </a:solidFill>
                <a:effectLst/>
                <a:latin typeface="Söhne"/>
              </a:rPr>
              <a:t> </a:t>
            </a:r>
            <a:r>
              <a:rPr lang="en-US" b="0" i="0" dirty="0" err="1">
                <a:solidFill>
                  <a:srgbClr val="ECECEC"/>
                </a:solidFill>
                <a:effectLst/>
                <a:latin typeface="Söhne"/>
              </a:rPr>
              <a:t>actuelle</a:t>
            </a:r>
            <a:r>
              <a:rPr lang="en-US" b="0" i="0" dirty="0">
                <a:solidFill>
                  <a:srgbClr val="ECECEC"/>
                </a:solidFill>
                <a:effectLst/>
                <a:latin typeface="Söhne"/>
              </a:rPr>
              <a:t> (row)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ajoutée</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la </a:t>
            </a:r>
            <a:r>
              <a:rPr lang="en-US" b="0" i="0" dirty="0" err="1">
                <a:solidFill>
                  <a:srgbClr val="ECECEC"/>
                </a:solidFill>
                <a:effectLst/>
                <a:latin typeface="Söhne"/>
              </a:rPr>
              <a:t>liste</a:t>
            </a:r>
            <a:r>
              <a:rPr lang="en-US" b="0" i="0" dirty="0">
                <a:solidFill>
                  <a:srgbClr val="ECECEC"/>
                </a:solidFill>
                <a:effectLst/>
                <a:latin typeface="Söhne"/>
              </a:rPr>
              <a:t> dataset. </a:t>
            </a:r>
            <a:r>
              <a:rPr lang="en-US" b="0" i="0" dirty="0" err="1">
                <a:solidFill>
                  <a:srgbClr val="ECECEC"/>
                </a:solidFill>
                <a:effectLst/>
                <a:latin typeface="Söhne"/>
              </a:rPr>
              <a:t>En</a:t>
            </a:r>
            <a:r>
              <a:rPr lang="en-US" b="0" i="0" dirty="0">
                <a:solidFill>
                  <a:srgbClr val="ECECEC"/>
                </a:solidFill>
                <a:effectLst/>
                <a:latin typeface="Söhne"/>
              </a:rPr>
              <a:t> fin de </a:t>
            </a:r>
            <a:r>
              <a:rPr lang="en-US" b="0" i="0" dirty="0" err="1">
                <a:solidFill>
                  <a:srgbClr val="ECECEC"/>
                </a:solidFill>
                <a:effectLst/>
                <a:latin typeface="Söhne"/>
              </a:rPr>
              <a:t>compte</a:t>
            </a:r>
            <a:r>
              <a:rPr lang="en-US" b="0" i="0" dirty="0">
                <a:solidFill>
                  <a:srgbClr val="ECECEC"/>
                </a:solidFill>
                <a:effectLst/>
                <a:latin typeface="Söhne"/>
              </a:rPr>
              <a:t>, dataset </a:t>
            </a:r>
            <a:r>
              <a:rPr lang="en-US" b="0" i="0" dirty="0" err="1">
                <a:solidFill>
                  <a:srgbClr val="ECECEC"/>
                </a:solidFill>
                <a:effectLst/>
                <a:latin typeface="Söhne"/>
              </a:rPr>
              <a:t>contiendra</a:t>
            </a:r>
            <a:r>
              <a:rPr lang="en-US" b="0" i="0" dirty="0">
                <a:solidFill>
                  <a:srgbClr val="ECECEC"/>
                </a:solidFill>
                <a:effectLst/>
                <a:latin typeface="Söhne"/>
              </a:rPr>
              <a:t> </a:t>
            </a:r>
            <a:r>
              <a:rPr lang="en-US" b="0" i="0" dirty="0" err="1">
                <a:solidFill>
                  <a:srgbClr val="ECECEC"/>
                </a:solidFill>
                <a:effectLst/>
                <a:latin typeface="Söhne"/>
              </a:rPr>
              <a:t>toutes</a:t>
            </a:r>
            <a:r>
              <a:rPr lang="en-US" b="0" i="0" dirty="0">
                <a:solidFill>
                  <a:srgbClr val="ECECEC"/>
                </a:solidFill>
                <a:effectLst/>
                <a:latin typeface="Söhne"/>
              </a:rPr>
              <a:t> les </a:t>
            </a:r>
            <a:r>
              <a:rPr lang="en-US" b="0" i="0" dirty="0" err="1">
                <a:solidFill>
                  <a:srgbClr val="ECECEC"/>
                </a:solidFill>
                <a:effectLst/>
                <a:latin typeface="Söhne"/>
              </a:rPr>
              <a:t>lignes</a:t>
            </a:r>
            <a:r>
              <a:rPr lang="en-US" b="0" i="0" dirty="0">
                <a:solidFill>
                  <a:srgbClr val="ECECEC"/>
                </a:solidFill>
                <a:effectLst/>
                <a:latin typeface="Söhne"/>
              </a:rPr>
              <a:t> du </a:t>
            </a:r>
            <a:r>
              <a:rPr lang="en-US" b="0" i="0" dirty="0" err="1">
                <a:solidFill>
                  <a:srgbClr val="ECECEC"/>
                </a:solidFill>
                <a:effectLst/>
                <a:latin typeface="Söhne"/>
              </a:rPr>
              <a:t>fichier</a:t>
            </a:r>
            <a:r>
              <a:rPr lang="en-US" b="0" i="0" dirty="0">
                <a:solidFill>
                  <a:srgbClr val="ECECEC"/>
                </a:solidFill>
                <a:effectLst/>
                <a:latin typeface="Söhne"/>
              </a:rPr>
              <a:t>, formant </a:t>
            </a:r>
            <a:r>
              <a:rPr lang="en-US" b="0" i="0" dirty="0" err="1">
                <a:solidFill>
                  <a:srgbClr val="ECECEC"/>
                </a:solidFill>
                <a:effectLst/>
                <a:latin typeface="Söhne"/>
              </a:rPr>
              <a:t>ainsi</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liste</a:t>
            </a:r>
            <a:r>
              <a:rPr lang="en-US" b="0" i="0" dirty="0">
                <a:solidFill>
                  <a:srgbClr val="ECECEC"/>
                </a:solidFill>
                <a:effectLst/>
                <a:latin typeface="Söhne"/>
              </a:rPr>
              <a:t> de </a:t>
            </a:r>
            <a:r>
              <a:rPr lang="en-US" b="0" i="0" dirty="0" err="1">
                <a:solidFill>
                  <a:srgbClr val="ECECEC"/>
                </a:solidFill>
                <a:effectLst/>
                <a:latin typeface="Söhne"/>
              </a:rPr>
              <a:t>listes</a:t>
            </a:r>
            <a:r>
              <a:rPr lang="en-US" b="0" i="0" dirty="0">
                <a:solidFill>
                  <a:srgbClr val="ECECEC"/>
                </a:solidFill>
                <a:effectLst/>
                <a:latin typeface="Söhne"/>
              </a:rPr>
              <a:t>.</a:t>
            </a:r>
          </a:p>
          <a:p>
            <a:pPr algn="l">
              <a:buFont typeface="+mj-lt"/>
              <a:buAutoNum type="arabicPeriod"/>
            </a:pPr>
            <a:r>
              <a:rPr lang="en-US" b="1" i="0" dirty="0">
                <a:solidFill>
                  <a:srgbClr val="ECECEC"/>
                </a:solidFill>
                <a:effectLst/>
                <a:latin typeface="Söhne"/>
              </a:rPr>
              <a:t>return dataset</a:t>
            </a:r>
            <a:r>
              <a:rPr lang="en-US" b="0" i="0" dirty="0">
                <a:solidFill>
                  <a:srgbClr val="ECECEC"/>
                </a:solidFill>
                <a:effectLst/>
                <a:latin typeface="Söhne"/>
              </a:rPr>
              <a:t> : Une </a:t>
            </a:r>
            <a:r>
              <a:rPr lang="en-US" b="0" i="0" dirty="0" err="1">
                <a:solidFill>
                  <a:srgbClr val="ECECEC"/>
                </a:solidFill>
                <a:effectLst/>
                <a:latin typeface="Söhne"/>
              </a:rPr>
              <a:t>fois</a:t>
            </a:r>
            <a:r>
              <a:rPr lang="en-US" b="0" i="0" dirty="0">
                <a:solidFill>
                  <a:srgbClr val="ECECEC"/>
                </a:solidFill>
                <a:effectLst/>
                <a:latin typeface="Söhne"/>
              </a:rPr>
              <a:t> que </a:t>
            </a:r>
            <a:r>
              <a:rPr lang="en-US" b="0" i="0" dirty="0" err="1">
                <a:solidFill>
                  <a:srgbClr val="ECECEC"/>
                </a:solidFill>
                <a:effectLst/>
                <a:latin typeface="Söhne"/>
              </a:rPr>
              <a:t>toutes</a:t>
            </a:r>
            <a:r>
              <a:rPr lang="en-US" b="0" i="0" dirty="0">
                <a:solidFill>
                  <a:srgbClr val="ECECEC"/>
                </a:solidFill>
                <a:effectLst/>
                <a:latin typeface="Söhne"/>
              </a:rPr>
              <a:t> les </a:t>
            </a:r>
            <a:r>
              <a:rPr lang="en-US" b="0" i="0" dirty="0" err="1">
                <a:solidFill>
                  <a:srgbClr val="ECECEC"/>
                </a:solidFill>
                <a:effectLst/>
                <a:latin typeface="Söhne"/>
              </a:rPr>
              <a:t>lignes</a:t>
            </a:r>
            <a:r>
              <a:rPr lang="en-US" b="0" i="0" dirty="0">
                <a:solidFill>
                  <a:srgbClr val="ECECEC"/>
                </a:solidFill>
                <a:effectLst/>
                <a:latin typeface="Söhne"/>
              </a:rPr>
              <a:t> du </a:t>
            </a:r>
            <a:r>
              <a:rPr lang="en-US" b="0" i="0" dirty="0" err="1">
                <a:solidFill>
                  <a:srgbClr val="ECECEC"/>
                </a:solidFill>
                <a:effectLst/>
                <a:latin typeface="Söhne"/>
              </a:rPr>
              <a:t>fichier</a:t>
            </a:r>
            <a:r>
              <a:rPr lang="en-US" b="0" i="0" dirty="0">
                <a:solidFill>
                  <a:srgbClr val="ECECEC"/>
                </a:solidFill>
                <a:effectLst/>
                <a:latin typeface="Söhne"/>
              </a:rPr>
              <a:t> </a:t>
            </a:r>
            <a:r>
              <a:rPr lang="en-US" b="0" i="0" dirty="0" err="1">
                <a:solidFill>
                  <a:srgbClr val="ECECEC"/>
                </a:solidFill>
                <a:effectLst/>
                <a:latin typeface="Söhne"/>
              </a:rPr>
              <a:t>ont</a:t>
            </a:r>
            <a:r>
              <a:rPr lang="en-US" b="0" i="0" dirty="0">
                <a:solidFill>
                  <a:srgbClr val="ECECEC"/>
                </a:solidFill>
                <a:effectLst/>
                <a:latin typeface="Söhne"/>
              </a:rPr>
              <a:t> </a:t>
            </a:r>
            <a:r>
              <a:rPr lang="en-US" b="0" i="0" dirty="0" err="1">
                <a:solidFill>
                  <a:srgbClr val="ECECEC"/>
                </a:solidFill>
                <a:effectLst/>
                <a:latin typeface="Söhne"/>
              </a:rPr>
              <a:t>été</a:t>
            </a:r>
            <a:r>
              <a:rPr lang="en-US" b="0" i="0" dirty="0">
                <a:solidFill>
                  <a:srgbClr val="ECECEC"/>
                </a:solidFill>
                <a:effectLst/>
                <a:latin typeface="Söhne"/>
              </a:rPr>
              <a:t> lues et </a:t>
            </a:r>
            <a:r>
              <a:rPr lang="en-US" b="0" i="0" dirty="0" err="1">
                <a:solidFill>
                  <a:srgbClr val="ECECEC"/>
                </a:solidFill>
                <a:effectLst/>
                <a:latin typeface="Söhne"/>
              </a:rPr>
              <a:t>ajoutées</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dataset, la </a:t>
            </a:r>
            <a:r>
              <a:rPr lang="en-US" b="0" i="0" dirty="0" err="1">
                <a:solidFill>
                  <a:srgbClr val="ECECEC"/>
                </a:solidFill>
                <a:effectLst/>
                <a:latin typeface="Söhne"/>
              </a:rPr>
              <a:t>fonction</a:t>
            </a:r>
            <a:r>
              <a:rPr lang="en-US" b="0" i="0" dirty="0">
                <a:solidFill>
                  <a:srgbClr val="ECECEC"/>
                </a:solidFill>
                <a:effectLst/>
                <a:latin typeface="Söhne"/>
              </a:rPr>
              <a:t> </a:t>
            </a:r>
            <a:r>
              <a:rPr lang="en-US" b="0" i="0" dirty="0" err="1">
                <a:solidFill>
                  <a:srgbClr val="ECECEC"/>
                </a:solidFill>
                <a:effectLst/>
                <a:latin typeface="Söhne"/>
              </a:rPr>
              <a:t>retourne</a:t>
            </a:r>
            <a:r>
              <a:rPr lang="en-US" b="0" i="0" dirty="0">
                <a:solidFill>
                  <a:srgbClr val="ECECEC"/>
                </a:solidFill>
                <a:effectLst/>
                <a:latin typeface="Söhne"/>
              </a:rPr>
              <a:t> la </a:t>
            </a:r>
            <a:r>
              <a:rPr lang="en-US" b="0" i="0" dirty="0" err="1">
                <a:solidFill>
                  <a:srgbClr val="ECECEC"/>
                </a:solidFill>
                <a:effectLst/>
                <a:latin typeface="Söhne"/>
              </a:rPr>
              <a:t>liste</a:t>
            </a:r>
            <a:r>
              <a:rPr lang="en-US" b="0" i="0" dirty="0">
                <a:solidFill>
                  <a:srgbClr val="ECECEC"/>
                </a:solidFill>
                <a:effectLst/>
                <a:latin typeface="Söhne"/>
              </a:rPr>
              <a:t> </a:t>
            </a:r>
            <a:r>
              <a:rPr lang="en-US" b="0" i="0" dirty="0" err="1">
                <a:solidFill>
                  <a:srgbClr val="ECECEC"/>
                </a:solidFill>
                <a:effectLst/>
                <a:latin typeface="Söhne"/>
              </a:rPr>
              <a:t>complète</a:t>
            </a:r>
            <a:r>
              <a:rPr lang="en-US" b="0" i="0" dirty="0">
                <a:solidFill>
                  <a:srgbClr val="ECECEC"/>
                </a:solidFill>
                <a:effectLst/>
                <a:latin typeface="Söhne"/>
              </a:rPr>
              <a:t>, </a:t>
            </a:r>
            <a:r>
              <a:rPr lang="en-US" b="0" i="0" dirty="0" err="1">
                <a:solidFill>
                  <a:srgbClr val="ECECEC"/>
                </a:solidFill>
                <a:effectLst/>
                <a:latin typeface="Söhne"/>
              </a:rPr>
              <a:t>contenant</a:t>
            </a:r>
            <a:r>
              <a:rPr lang="en-US" b="0" i="0" dirty="0">
                <a:solidFill>
                  <a:srgbClr val="ECECEC"/>
                </a:solidFill>
                <a:effectLst/>
                <a:latin typeface="Söhne"/>
              </a:rPr>
              <a:t> </a:t>
            </a:r>
            <a:r>
              <a:rPr lang="en-US" b="0" i="0" dirty="0" err="1">
                <a:solidFill>
                  <a:srgbClr val="ECECEC"/>
                </a:solidFill>
                <a:effectLst/>
                <a:latin typeface="Söhne"/>
              </a:rPr>
              <a:t>toutes</a:t>
            </a:r>
            <a:r>
              <a:rPr lang="en-US" b="0" i="0" dirty="0">
                <a:solidFill>
                  <a:srgbClr val="ECECEC"/>
                </a:solidFill>
                <a:effectLst/>
                <a:latin typeface="Söhne"/>
              </a:rPr>
              <a:t> les transactions du </a:t>
            </a:r>
            <a:r>
              <a:rPr lang="en-US" b="0" i="0" dirty="0" err="1">
                <a:solidFill>
                  <a:srgbClr val="ECECEC"/>
                </a:solidFill>
                <a:effectLst/>
                <a:latin typeface="Söhne"/>
              </a:rPr>
              <a:t>fichier</a:t>
            </a:r>
            <a:r>
              <a:rPr lang="en-US" b="0" i="0" dirty="0">
                <a:solidFill>
                  <a:srgbClr val="ECECEC"/>
                </a:solidFill>
                <a:effectLst/>
                <a:latin typeface="Söhne"/>
              </a:rPr>
              <a:t> CSV.</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1" i="0" dirty="0" err="1">
                <a:solidFill>
                  <a:srgbClr val="ECECEC"/>
                </a:solidFill>
                <a:effectLst/>
                <a:latin typeface="Söhne"/>
              </a:rPr>
              <a:t>file_path</a:t>
            </a:r>
            <a:r>
              <a:rPr lang="en-US" b="1" i="0" dirty="0">
                <a:solidFill>
                  <a:srgbClr val="ECECEC"/>
                </a:solidFill>
                <a:effectLst/>
                <a:latin typeface="Söhne"/>
              </a:rPr>
              <a:t> = '/Users/</a:t>
            </a:r>
            <a:r>
              <a:rPr lang="en-US" b="1" i="0" dirty="0" err="1">
                <a:solidFill>
                  <a:srgbClr val="ECECEC"/>
                </a:solidFill>
                <a:effectLst/>
                <a:latin typeface="Söhne"/>
              </a:rPr>
              <a:t>macbookpro</a:t>
            </a:r>
            <a:r>
              <a:rPr lang="en-US" b="1" i="0" dirty="0">
                <a:solidFill>
                  <a:srgbClr val="ECECEC"/>
                </a:solidFill>
                <a:effectLst/>
                <a:latin typeface="Söhne"/>
              </a:rPr>
              <a:t>/Desktop/INPT/s2/p1/</a:t>
            </a:r>
            <a:r>
              <a:rPr lang="en-US" b="1" i="0" dirty="0" err="1">
                <a:solidFill>
                  <a:srgbClr val="ECECEC"/>
                </a:solidFill>
                <a:effectLst/>
                <a:latin typeface="Söhne"/>
              </a:rPr>
              <a:t>pythonavancee</a:t>
            </a:r>
            <a:r>
              <a:rPr lang="en-US" b="1" i="0" dirty="0">
                <a:solidFill>
                  <a:srgbClr val="ECECEC"/>
                </a:solidFill>
                <a:effectLst/>
                <a:latin typeface="Söhne"/>
              </a:rPr>
              <a:t>/</a:t>
            </a:r>
            <a:r>
              <a:rPr lang="en-US" b="1" i="0" dirty="0" err="1">
                <a:solidFill>
                  <a:srgbClr val="ECECEC"/>
                </a:solidFill>
                <a:effectLst/>
                <a:latin typeface="Söhne"/>
              </a:rPr>
              <a:t>projet</a:t>
            </a:r>
            <a:r>
              <a:rPr lang="en-US" b="1" i="0" dirty="0">
                <a:solidFill>
                  <a:srgbClr val="ECECEC"/>
                </a:solidFill>
                <a:effectLst/>
                <a:latin typeface="Söhne"/>
              </a:rPr>
              <a:t>/</a:t>
            </a:r>
            <a:r>
              <a:rPr lang="en-US" b="1" i="0" dirty="0" err="1">
                <a:solidFill>
                  <a:srgbClr val="ECECEC"/>
                </a:solidFill>
                <a:effectLst/>
                <a:latin typeface="Söhne"/>
              </a:rPr>
              <a:t>store_data.csv</a:t>
            </a:r>
            <a:r>
              <a:rPr lang="en-US" b="1" i="0" dirty="0">
                <a:solidFill>
                  <a:srgbClr val="ECECEC"/>
                </a:solidFill>
                <a:effectLst/>
                <a:latin typeface="Söhne"/>
              </a:rPr>
              <a:t>'</a:t>
            </a:r>
            <a:r>
              <a:rPr lang="en-US" b="0" i="0" dirty="0">
                <a:solidFill>
                  <a:srgbClr val="ECECEC"/>
                </a:solidFill>
                <a:effectLst/>
                <a:latin typeface="Söhne"/>
              </a:rPr>
              <a:t> : </a:t>
            </a: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ligne</a:t>
            </a:r>
            <a:r>
              <a:rPr lang="en-US" b="0" i="0" dirty="0">
                <a:solidFill>
                  <a:srgbClr val="ECECEC"/>
                </a:solidFill>
                <a:effectLst/>
                <a:latin typeface="Söhne"/>
              </a:rPr>
              <a:t> </a:t>
            </a:r>
            <a:r>
              <a:rPr lang="en-US" b="0" i="0" dirty="0" err="1">
                <a:solidFill>
                  <a:srgbClr val="ECECEC"/>
                </a:solidFill>
                <a:effectLst/>
                <a:latin typeface="Söhne"/>
              </a:rPr>
              <a:t>définit</a:t>
            </a:r>
            <a:r>
              <a:rPr lang="en-US" b="0" i="0" dirty="0">
                <a:solidFill>
                  <a:srgbClr val="ECECEC"/>
                </a:solidFill>
                <a:effectLst/>
                <a:latin typeface="Söhne"/>
              </a:rPr>
              <a:t> le chemin du </a:t>
            </a:r>
            <a:r>
              <a:rPr lang="en-US" b="0" i="0" dirty="0" err="1">
                <a:solidFill>
                  <a:srgbClr val="ECECEC"/>
                </a:solidFill>
                <a:effectLst/>
                <a:latin typeface="Söhne"/>
              </a:rPr>
              <a:t>fichier</a:t>
            </a:r>
            <a:r>
              <a:rPr lang="en-US" b="0" i="0" dirty="0">
                <a:solidFill>
                  <a:srgbClr val="ECECEC"/>
                </a:solidFill>
                <a:effectLst/>
                <a:latin typeface="Söhne"/>
              </a:rPr>
              <a:t> CSV </a:t>
            </a:r>
            <a:r>
              <a:rPr lang="en-US" b="0" i="0" dirty="0" err="1">
                <a:solidFill>
                  <a:srgbClr val="ECECEC"/>
                </a:solidFill>
                <a:effectLst/>
                <a:latin typeface="Söhne"/>
              </a:rPr>
              <a:t>à</a:t>
            </a:r>
            <a:r>
              <a:rPr lang="en-US" b="0" i="0" dirty="0">
                <a:solidFill>
                  <a:srgbClr val="ECECEC"/>
                </a:solidFill>
                <a:effectLst/>
                <a:latin typeface="Söhne"/>
              </a:rPr>
              <a:t> charger.</a:t>
            </a:r>
          </a:p>
          <a:p>
            <a:pPr algn="l">
              <a:buFont typeface="+mj-lt"/>
              <a:buAutoNum type="arabicPeriod"/>
            </a:pPr>
            <a:r>
              <a:rPr lang="en-US" b="1" i="0" dirty="0">
                <a:solidFill>
                  <a:srgbClr val="ECECEC"/>
                </a:solidFill>
                <a:effectLst/>
                <a:latin typeface="Söhne"/>
              </a:rPr>
              <a:t>dataset = </a:t>
            </a:r>
            <a:r>
              <a:rPr lang="en-US" b="1" i="0" dirty="0" err="1">
                <a:solidFill>
                  <a:srgbClr val="ECECEC"/>
                </a:solidFill>
                <a:effectLst/>
                <a:latin typeface="Söhne"/>
              </a:rPr>
              <a:t>load_dataset_from_csv</a:t>
            </a:r>
            <a:r>
              <a:rPr lang="en-US" b="1" i="0" dirty="0">
                <a:solidFill>
                  <a:srgbClr val="ECECEC"/>
                </a:solidFill>
                <a:effectLst/>
                <a:latin typeface="Söhne"/>
              </a:rPr>
              <a:t>(</a:t>
            </a:r>
            <a:r>
              <a:rPr lang="en-US" b="1" i="0" dirty="0" err="1">
                <a:solidFill>
                  <a:srgbClr val="ECECEC"/>
                </a:solidFill>
                <a:effectLst/>
                <a:latin typeface="Söhne"/>
              </a:rPr>
              <a:t>file_path</a:t>
            </a:r>
            <a:r>
              <a:rPr lang="en-US" b="1" i="0" dirty="0">
                <a:solidFill>
                  <a:srgbClr val="ECECEC"/>
                </a:solidFill>
                <a:effectLst/>
                <a:latin typeface="Söhne"/>
              </a:rPr>
              <a:t>)</a:t>
            </a:r>
            <a:r>
              <a:rPr lang="en-US" b="0" i="0" dirty="0">
                <a:solidFill>
                  <a:srgbClr val="ECECEC"/>
                </a:solidFill>
                <a:effectLst/>
                <a:latin typeface="Söhne"/>
              </a:rPr>
              <a:t> : </a:t>
            </a: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ligne</a:t>
            </a:r>
            <a:r>
              <a:rPr lang="en-US" b="0" i="0" dirty="0">
                <a:solidFill>
                  <a:srgbClr val="ECECEC"/>
                </a:solidFill>
                <a:effectLst/>
                <a:latin typeface="Söhne"/>
              </a:rPr>
              <a:t> </a:t>
            </a:r>
            <a:r>
              <a:rPr lang="en-US" b="0" i="0" dirty="0" err="1">
                <a:solidFill>
                  <a:srgbClr val="ECECEC"/>
                </a:solidFill>
                <a:effectLst/>
                <a:latin typeface="Söhne"/>
              </a:rPr>
              <a:t>appelle</a:t>
            </a:r>
            <a:r>
              <a:rPr lang="en-US" b="0" i="0" dirty="0">
                <a:solidFill>
                  <a:srgbClr val="ECECEC"/>
                </a:solidFill>
                <a:effectLst/>
                <a:latin typeface="Söhne"/>
              </a:rPr>
              <a:t> la </a:t>
            </a:r>
            <a:r>
              <a:rPr lang="en-US" b="0" i="0" dirty="0" err="1">
                <a:solidFill>
                  <a:srgbClr val="ECECEC"/>
                </a:solidFill>
                <a:effectLst/>
                <a:latin typeface="Söhne"/>
              </a:rPr>
              <a:t>fonction</a:t>
            </a:r>
            <a:r>
              <a:rPr lang="en-US" b="0" i="0" dirty="0">
                <a:solidFill>
                  <a:srgbClr val="ECECEC"/>
                </a:solidFill>
                <a:effectLst/>
                <a:latin typeface="Söhne"/>
              </a:rPr>
              <a:t> </a:t>
            </a:r>
            <a:r>
              <a:rPr lang="en-US" b="0" i="0" dirty="0" err="1">
                <a:solidFill>
                  <a:srgbClr val="ECECEC"/>
                </a:solidFill>
                <a:effectLst/>
                <a:latin typeface="Söhne"/>
              </a:rPr>
              <a:t>load_dataset_from_csv</a:t>
            </a:r>
            <a:r>
              <a:rPr lang="en-US" b="0" i="0" dirty="0">
                <a:solidFill>
                  <a:srgbClr val="ECECEC"/>
                </a:solidFill>
                <a:effectLst/>
                <a:latin typeface="Söhne"/>
              </a:rPr>
              <a:t> </a:t>
            </a:r>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lui</a:t>
            </a:r>
            <a:r>
              <a:rPr lang="en-US" b="0" i="0" dirty="0">
                <a:solidFill>
                  <a:srgbClr val="ECECEC"/>
                </a:solidFill>
                <a:effectLst/>
                <a:latin typeface="Söhne"/>
              </a:rPr>
              <a:t> passant le chemin du </a:t>
            </a:r>
            <a:r>
              <a:rPr lang="en-US" b="0" i="0" dirty="0" err="1">
                <a:solidFill>
                  <a:srgbClr val="ECECEC"/>
                </a:solidFill>
                <a:effectLst/>
                <a:latin typeface="Söhne"/>
              </a:rPr>
              <a:t>fichier</a:t>
            </a:r>
            <a:r>
              <a:rPr lang="en-US" b="0" i="0" dirty="0">
                <a:solidFill>
                  <a:srgbClr val="ECECEC"/>
                </a:solidFill>
                <a:effectLst/>
                <a:latin typeface="Söhne"/>
              </a:rPr>
              <a:t> CSV </a:t>
            </a:r>
            <a:r>
              <a:rPr lang="en-US" b="0" i="0" dirty="0" err="1">
                <a:solidFill>
                  <a:srgbClr val="ECECEC"/>
                </a:solidFill>
                <a:effectLst/>
                <a:latin typeface="Söhne"/>
              </a:rPr>
              <a:t>comme</a:t>
            </a:r>
            <a:r>
              <a:rPr lang="en-US" b="0" i="0" dirty="0">
                <a:solidFill>
                  <a:srgbClr val="ECECEC"/>
                </a:solidFill>
                <a:effectLst/>
                <a:latin typeface="Söhne"/>
              </a:rPr>
              <a:t> argument. La </a:t>
            </a:r>
            <a:r>
              <a:rPr lang="en-US" b="0" i="0" dirty="0" err="1">
                <a:solidFill>
                  <a:srgbClr val="ECECEC"/>
                </a:solidFill>
                <a:effectLst/>
                <a:latin typeface="Söhne"/>
              </a:rPr>
              <a:t>fonction</a:t>
            </a:r>
            <a:r>
              <a:rPr lang="en-US" b="0" i="0" dirty="0">
                <a:solidFill>
                  <a:srgbClr val="ECECEC"/>
                </a:solidFill>
                <a:effectLst/>
                <a:latin typeface="Söhne"/>
              </a:rPr>
              <a:t> charge ensuite les </a:t>
            </a:r>
            <a:r>
              <a:rPr lang="en-US" b="0" i="0" dirty="0" err="1">
                <a:solidFill>
                  <a:srgbClr val="ECECEC"/>
                </a:solidFill>
                <a:effectLst/>
                <a:latin typeface="Söhne"/>
              </a:rPr>
              <a:t>données</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partir</a:t>
            </a:r>
            <a:r>
              <a:rPr lang="en-US" b="0" i="0" dirty="0">
                <a:solidFill>
                  <a:srgbClr val="ECECEC"/>
                </a:solidFill>
                <a:effectLst/>
                <a:latin typeface="Söhne"/>
              </a:rPr>
              <a:t> du </a:t>
            </a:r>
            <a:r>
              <a:rPr lang="en-US" b="0" i="0" dirty="0" err="1">
                <a:solidFill>
                  <a:srgbClr val="ECECEC"/>
                </a:solidFill>
                <a:effectLst/>
                <a:latin typeface="Söhne"/>
              </a:rPr>
              <a:t>fichier</a:t>
            </a:r>
            <a:r>
              <a:rPr lang="en-US" b="0" i="0" dirty="0">
                <a:solidFill>
                  <a:srgbClr val="ECECEC"/>
                </a:solidFill>
                <a:effectLst/>
                <a:latin typeface="Söhne"/>
              </a:rPr>
              <a:t> CSV et les </a:t>
            </a:r>
            <a:r>
              <a:rPr lang="en-US" b="0" i="0" dirty="0" err="1">
                <a:solidFill>
                  <a:srgbClr val="ECECEC"/>
                </a:solidFill>
                <a:effectLst/>
                <a:latin typeface="Söhne"/>
              </a:rPr>
              <a:t>stocke</a:t>
            </a:r>
            <a:r>
              <a:rPr lang="en-US" b="0" i="0" dirty="0">
                <a:solidFill>
                  <a:srgbClr val="ECECEC"/>
                </a:solidFill>
                <a:effectLst/>
                <a:latin typeface="Söhne"/>
              </a:rPr>
              <a:t> dans la variable dataset.</a:t>
            </a:r>
          </a:p>
          <a:p>
            <a:pPr algn="l"/>
            <a:r>
              <a:rPr lang="en-US" b="0" i="0" dirty="0" err="1">
                <a:solidFill>
                  <a:srgbClr val="ECECEC"/>
                </a:solidFill>
                <a:effectLst/>
                <a:latin typeface="Söhne"/>
              </a:rPr>
              <a:t>Maintenant</a:t>
            </a:r>
            <a:r>
              <a:rPr lang="en-US" b="0" i="0" dirty="0">
                <a:solidFill>
                  <a:srgbClr val="ECECEC"/>
                </a:solidFill>
                <a:effectLst/>
                <a:latin typeface="Söhne"/>
              </a:rPr>
              <a:t>, la variable dataset </a:t>
            </a:r>
            <a:r>
              <a:rPr lang="en-US" b="0" i="0" dirty="0" err="1">
                <a:solidFill>
                  <a:srgbClr val="ECECEC"/>
                </a:solidFill>
                <a:effectLst/>
                <a:latin typeface="Söhne"/>
              </a:rPr>
              <a:t>contient</a:t>
            </a:r>
            <a:r>
              <a:rPr lang="en-US" b="0" i="0" dirty="0">
                <a:solidFill>
                  <a:srgbClr val="ECECEC"/>
                </a:solidFill>
                <a:effectLst/>
                <a:latin typeface="Söhne"/>
              </a:rPr>
              <a:t> </a:t>
            </a:r>
            <a:r>
              <a:rPr lang="en-US" b="0" i="0" dirty="0" err="1">
                <a:solidFill>
                  <a:srgbClr val="ECECEC"/>
                </a:solidFill>
                <a:effectLst/>
                <a:latin typeface="Söhne"/>
              </a:rPr>
              <a:t>toutes</a:t>
            </a:r>
            <a:r>
              <a:rPr lang="en-US" b="0" i="0" dirty="0">
                <a:solidFill>
                  <a:srgbClr val="ECECEC"/>
                </a:solidFill>
                <a:effectLst/>
                <a:latin typeface="Söhne"/>
              </a:rPr>
              <a:t> les transactions </a:t>
            </a:r>
            <a:r>
              <a:rPr lang="en-US" b="0" i="0" dirty="0" err="1">
                <a:solidFill>
                  <a:srgbClr val="ECECEC"/>
                </a:solidFill>
                <a:effectLst/>
                <a:latin typeface="Söhne"/>
              </a:rPr>
              <a:t>extraites</a:t>
            </a:r>
            <a:r>
              <a:rPr lang="en-US" b="0" i="0" dirty="0">
                <a:solidFill>
                  <a:srgbClr val="ECECEC"/>
                </a:solidFill>
                <a:effectLst/>
                <a:latin typeface="Söhne"/>
              </a:rPr>
              <a:t> du </a:t>
            </a:r>
            <a:r>
              <a:rPr lang="en-US" b="0" i="0" dirty="0" err="1">
                <a:solidFill>
                  <a:srgbClr val="ECECEC"/>
                </a:solidFill>
                <a:effectLst/>
                <a:latin typeface="Söhne"/>
              </a:rPr>
              <a:t>fichier</a:t>
            </a:r>
            <a:r>
              <a:rPr lang="en-US" b="0" i="0" dirty="0">
                <a:solidFill>
                  <a:srgbClr val="ECECEC"/>
                </a:solidFill>
                <a:effectLst/>
                <a:latin typeface="Söhne"/>
              </a:rPr>
              <a:t> CSV. </a:t>
            </a:r>
            <a:r>
              <a:rPr lang="en-US" b="0" i="0" dirty="0" err="1">
                <a:solidFill>
                  <a:srgbClr val="ECECEC"/>
                </a:solidFill>
                <a:effectLst/>
                <a:latin typeface="Söhne"/>
              </a:rPr>
              <a:t>Vous</a:t>
            </a:r>
            <a:r>
              <a:rPr lang="en-US" b="0" i="0" dirty="0">
                <a:solidFill>
                  <a:srgbClr val="ECECEC"/>
                </a:solidFill>
                <a:effectLst/>
                <a:latin typeface="Söhne"/>
              </a:rPr>
              <a:t> </a:t>
            </a:r>
            <a:r>
              <a:rPr lang="en-US" b="0" i="0" dirty="0" err="1">
                <a:solidFill>
                  <a:srgbClr val="ECECEC"/>
                </a:solidFill>
                <a:effectLst/>
                <a:latin typeface="Söhne"/>
              </a:rPr>
              <a:t>pouvez</a:t>
            </a:r>
            <a:r>
              <a:rPr lang="en-US" b="0" i="0" dirty="0">
                <a:solidFill>
                  <a:srgbClr val="ECECEC"/>
                </a:solidFill>
                <a:effectLst/>
                <a:latin typeface="Söhne"/>
              </a:rPr>
              <a:t> </a:t>
            </a:r>
            <a:r>
              <a:rPr lang="en-US" b="0" i="0" dirty="0" err="1">
                <a:solidFill>
                  <a:srgbClr val="ECECEC"/>
                </a:solidFill>
                <a:effectLst/>
                <a:latin typeface="Söhne"/>
              </a:rPr>
              <a:t>utiliser</a:t>
            </a:r>
            <a:r>
              <a:rPr lang="en-US" b="0" i="0" dirty="0">
                <a:solidFill>
                  <a:srgbClr val="ECECEC"/>
                </a:solidFill>
                <a:effectLst/>
                <a:latin typeface="Söhne"/>
              </a:rPr>
              <a:t> </a:t>
            </a:r>
            <a:r>
              <a:rPr lang="en-US" b="0" i="0" dirty="0" err="1">
                <a:solidFill>
                  <a:srgbClr val="ECECEC"/>
                </a:solidFill>
                <a:effectLst/>
                <a:latin typeface="Söhne"/>
              </a:rPr>
              <a:t>cette</a:t>
            </a:r>
            <a:r>
              <a:rPr lang="en-US" b="0" i="0" dirty="0">
                <a:solidFill>
                  <a:srgbClr val="ECECEC"/>
                </a:solidFill>
                <a:effectLst/>
                <a:latin typeface="Söhne"/>
              </a:rPr>
              <a:t> variable pour </a:t>
            </a:r>
            <a:r>
              <a:rPr lang="en-US" b="0" i="0" dirty="0" err="1">
                <a:solidFill>
                  <a:srgbClr val="ECECEC"/>
                </a:solidFill>
                <a:effectLst/>
                <a:latin typeface="Söhne"/>
              </a:rPr>
              <a:t>exécuter</a:t>
            </a:r>
            <a:r>
              <a:rPr lang="en-US" b="0" i="0" dirty="0">
                <a:solidFill>
                  <a:srgbClr val="ECECEC"/>
                </a:solidFill>
                <a:effectLst/>
                <a:latin typeface="Söhne"/>
              </a:rPr>
              <a:t> des analyses </a:t>
            </a:r>
            <a:r>
              <a:rPr lang="en-US" b="0" i="0" dirty="0" err="1">
                <a:solidFill>
                  <a:srgbClr val="ECECEC"/>
                </a:solidFill>
                <a:effectLst/>
                <a:latin typeface="Söhne"/>
              </a:rPr>
              <a:t>supplémentaires</a:t>
            </a:r>
            <a:r>
              <a:rPr lang="en-US" b="0" i="0" dirty="0">
                <a:solidFill>
                  <a:srgbClr val="ECECEC"/>
                </a:solidFill>
                <a:effectLst/>
                <a:latin typeface="Söhne"/>
              </a:rPr>
              <a:t>, </a:t>
            </a:r>
            <a:r>
              <a:rPr lang="en-US" b="0" i="0" dirty="0" err="1">
                <a:solidFill>
                  <a:srgbClr val="ECECEC"/>
                </a:solidFill>
                <a:effectLst/>
                <a:latin typeface="Söhne"/>
              </a:rPr>
              <a:t>telles</a:t>
            </a:r>
            <a:r>
              <a:rPr lang="en-US" b="0" i="0" dirty="0">
                <a:solidFill>
                  <a:srgbClr val="ECECEC"/>
                </a:solidFill>
                <a:effectLst/>
                <a:latin typeface="Söhne"/>
              </a:rPr>
              <a:t> que </a:t>
            </a:r>
            <a:r>
              <a:rPr lang="en-US" b="0" i="0" dirty="0" err="1">
                <a:solidFill>
                  <a:srgbClr val="ECECEC"/>
                </a:solidFill>
                <a:effectLst/>
                <a:latin typeface="Söhne"/>
              </a:rPr>
              <a:t>l'application</a:t>
            </a:r>
            <a:r>
              <a:rPr lang="en-US" b="0" i="0" dirty="0">
                <a:solidFill>
                  <a:srgbClr val="ECECEC"/>
                </a:solidFill>
                <a:effectLst/>
                <a:latin typeface="Söhne"/>
              </a:rPr>
              <a:t> de </a:t>
            </a:r>
            <a:r>
              <a:rPr lang="en-US" b="0" i="0" dirty="0" err="1">
                <a:solidFill>
                  <a:srgbClr val="ECECEC"/>
                </a:solidFill>
                <a:effectLst/>
                <a:latin typeface="Söhne"/>
              </a:rPr>
              <a:t>l'algorithme</a:t>
            </a:r>
            <a:r>
              <a:rPr lang="en-US" b="0" i="0" dirty="0">
                <a:solidFill>
                  <a:srgbClr val="ECECEC"/>
                </a:solidFill>
                <a:effectLst/>
                <a:latin typeface="Söhne"/>
              </a:rPr>
              <a:t> </a:t>
            </a:r>
            <a:r>
              <a:rPr lang="en-US" b="0" i="0" dirty="0" err="1">
                <a:solidFill>
                  <a:srgbClr val="ECECEC"/>
                </a:solidFill>
                <a:effectLst/>
                <a:latin typeface="Söhne"/>
              </a:rPr>
              <a:t>Apriori</a:t>
            </a:r>
            <a:r>
              <a:rPr lang="en-US" b="0" i="0" dirty="0">
                <a:solidFill>
                  <a:srgbClr val="ECECEC"/>
                </a:solidFill>
                <a:effectLst/>
                <a:latin typeface="Söhne"/>
              </a:rPr>
              <a:t> pour </a:t>
            </a:r>
            <a:r>
              <a:rPr lang="en-US" b="0" i="0" dirty="0" err="1">
                <a:solidFill>
                  <a:srgbClr val="ECECEC"/>
                </a:solidFill>
                <a:effectLst/>
                <a:latin typeface="Söhne"/>
              </a:rPr>
              <a:t>découvrir</a:t>
            </a:r>
            <a:r>
              <a:rPr lang="en-US" b="0" i="0" dirty="0">
                <a:solidFill>
                  <a:srgbClr val="ECECEC"/>
                </a:solidFill>
                <a:effectLst/>
                <a:latin typeface="Söhne"/>
              </a:rPr>
              <a:t> des </a:t>
            </a:r>
            <a:r>
              <a:rPr lang="en-US" b="0" i="0" dirty="0" err="1">
                <a:solidFill>
                  <a:srgbClr val="ECECEC"/>
                </a:solidFill>
                <a:effectLst/>
                <a:latin typeface="Söhne"/>
              </a:rPr>
              <a:t>règles</a:t>
            </a:r>
            <a:r>
              <a:rPr lang="en-US" b="0" i="0" dirty="0">
                <a:solidFill>
                  <a:srgbClr val="ECECEC"/>
                </a:solidFill>
                <a:effectLst/>
                <a:latin typeface="Söhne"/>
              </a:rPr>
              <a:t> </a:t>
            </a:r>
            <a:r>
              <a:rPr lang="en-US" b="0" i="0" dirty="0" err="1">
                <a:solidFill>
                  <a:srgbClr val="ECECEC"/>
                </a:solidFill>
                <a:effectLst/>
                <a:latin typeface="Söhne"/>
              </a:rPr>
              <a:t>d'association</a:t>
            </a:r>
            <a:r>
              <a:rPr lang="en-US" b="0" i="0" dirty="0">
                <a:solidFill>
                  <a:srgbClr val="ECECEC"/>
                </a:solidFill>
                <a:effectLst/>
                <a:latin typeface="Söhne"/>
              </a:rPr>
              <a:t> dans les </a:t>
            </a:r>
            <a:r>
              <a:rPr lang="en-US" b="0" i="0" dirty="0" err="1">
                <a:solidFill>
                  <a:srgbClr val="ECECEC"/>
                </a:solidFill>
                <a:effectLst/>
                <a:latin typeface="Söhne"/>
              </a:rPr>
              <a:t>données</a:t>
            </a:r>
            <a:r>
              <a:rPr lang="en-US" b="0" i="0" dirty="0">
                <a:solidFill>
                  <a:srgbClr val="ECECEC"/>
                </a:solidFill>
                <a:effectLst/>
                <a:latin typeface="Söhne"/>
              </a:rPr>
              <a:t>.</a:t>
            </a:r>
          </a:p>
          <a:p>
            <a:pPr algn="l">
              <a:buFont typeface="+mj-lt"/>
              <a:buAutoNum type="arabicPeriod"/>
            </a:pPr>
            <a:endParaRPr lang="en-US" b="0" i="0" dirty="0">
              <a:solidFill>
                <a:srgbClr val="ECECEC"/>
              </a:solidFill>
              <a:effectLst/>
              <a:latin typeface="Söhne"/>
            </a:endParaRPr>
          </a:p>
        </p:txBody>
      </p:sp>
      <p:sp>
        <p:nvSpPr>
          <p:cNvPr id="4" name="Slide Number Placeholder 3"/>
          <p:cNvSpPr>
            <a:spLocks noGrp="1"/>
          </p:cNvSpPr>
          <p:nvPr>
            <p:ph type="sldNum" sz="quarter" idx="5"/>
          </p:nvPr>
        </p:nvSpPr>
        <p:spPr/>
        <p:txBody>
          <a:bodyPr/>
          <a:lstStyle/>
          <a:p>
            <a:fld id="{11560694-1FB3-AD42-91F0-0294D672FD2F}" type="slidenum">
              <a:rPr lang="fr-FR" smtClean="0"/>
              <a:t>17</a:t>
            </a:fld>
            <a:endParaRPr lang="fr-FR"/>
          </a:p>
        </p:txBody>
      </p:sp>
    </p:spTree>
    <p:extLst>
      <p:ext uri="{BB962C8B-B14F-4D97-AF65-F5344CB8AC3E}">
        <p14:creationId xmlns:p14="http://schemas.microsoft.com/office/powerpoint/2010/main" val="3433771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spcBef>
                <a:spcPts val="105"/>
              </a:spcBef>
            </a:pPr>
            <a:r>
              <a:rPr lang="en-US" sz="1200" dirty="0">
                <a:latin typeface="Calibri"/>
                <a:cs typeface="Calibri"/>
              </a:rPr>
              <a:t> </a:t>
            </a:r>
            <a:endParaRPr lang="en-US" sz="1200" dirty="0">
              <a:solidFill>
                <a:srgbClr val="ABB2BF"/>
              </a:solidFill>
              <a:latin typeface="ui-monospace"/>
              <a:cs typeface="Calibri"/>
            </a:endParaRPr>
          </a:p>
          <a:p>
            <a:pPr marL="12700">
              <a:lnSpc>
                <a:spcPct val="100000"/>
              </a:lnSpc>
              <a:spcBef>
                <a:spcPts val="105"/>
              </a:spcBef>
            </a:pPr>
            <a:r>
              <a:rPr lang="en-US" sz="1200" dirty="0">
                <a:latin typeface="Calibri"/>
                <a:cs typeface="Calibri"/>
              </a:rPr>
              <a:t>Un extrait de </a:t>
            </a:r>
            <a:r>
              <a:rPr lang="en-US" sz="1200" dirty="0" err="1">
                <a:latin typeface="Calibri"/>
                <a:cs typeface="Calibri"/>
              </a:rPr>
              <a:t>l'ensemble</a:t>
            </a:r>
            <a:r>
              <a:rPr lang="en-US" sz="1200" dirty="0">
                <a:latin typeface="Calibri"/>
                <a:cs typeface="Calibri"/>
              </a:rPr>
              <a:t> de </a:t>
            </a:r>
            <a:r>
              <a:rPr lang="en-US" sz="1200" dirty="0" err="1">
                <a:latin typeface="Calibri"/>
                <a:cs typeface="Calibri"/>
              </a:rPr>
              <a:t>données</a:t>
            </a:r>
            <a:r>
              <a:rPr lang="en-US" sz="1200" dirty="0">
                <a:latin typeface="Calibri"/>
                <a:cs typeface="Calibri"/>
              </a:rPr>
              <a:t> </a:t>
            </a:r>
            <a:r>
              <a:rPr lang="en-US" sz="1200" dirty="0" err="1">
                <a:latin typeface="Calibri"/>
                <a:cs typeface="Calibri"/>
              </a:rPr>
              <a:t>est</a:t>
            </a:r>
            <a:r>
              <a:rPr lang="en-US" sz="1200" dirty="0">
                <a:latin typeface="Calibri"/>
                <a:cs typeface="Calibri"/>
              </a:rPr>
              <a:t> </a:t>
            </a:r>
            <a:r>
              <a:rPr lang="en-US" sz="1200" dirty="0" err="1">
                <a:latin typeface="Calibri"/>
                <a:cs typeface="Calibri"/>
              </a:rPr>
              <a:t>présenté</a:t>
            </a:r>
            <a:r>
              <a:rPr lang="en-US" sz="1200" dirty="0">
                <a:latin typeface="Calibri"/>
                <a:cs typeface="Calibri"/>
              </a:rPr>
              <a:t> dans la capture </a:t>
            </a:r>
            <a:r>
              <a:rPr lang="en-US" sz="1200" dirty="0" err="1">
                <a:latin typeface="Calibri"/>
                <a:cs typeface="Calibri"/>
              </a:rPr>
              <a:t>d'écran</a:t>
            </a:r>
            <a:r>
              <a:rPr lang="en-US" sz="1200" dirty="0">
                <a:latin typeface="Calibri"/>
                <a:cs typeface="Calibri"/>
              </a:rPr>
              <a:t> ci-dessus. </a:t>
            </a:r>
            <a:r>
              <a:rPr lang="en-US" sz="1200" dirty="0">
                <a:latin typeface="Söhne"/>
              </a:rPr>
              <a:t>pour </a:t>
            </a:r>
            <a:r>
              <a:rPr lang="en-US" sz="1200" dirty="0" err="1">
                <a:latin typeface="Söhne"/>
              </a:rPr>
              <a:t>voir</a:t>
            </a:r>
            <a:r>
              <a:rPr lang="en-US" sz="1200" dirty="0">
                <a:latin typeface="Söhne"/>
              </a:rPr>
              <a:t> </a:t>
            </a:r>
            <a:r>
              <a:rPr lang="en-US" sz="1200" dirty="0" err="1">
                <a:latin typeface="Söhne"/>
              </a:rPr>
              <a:t>à</a:t>
            </a:r>
            <a:r>
              <a:rPr lang="en-US" sz="1200" dirty="0">
                <a:latin typeface="Söhne"/>
              </a:rPr>
              <a:t> quoi </a:t>
            </a:r>
            <a:r>
              <a:rPr lang="en-US" sz="1200" dirty="0" err="1">
                <a:latin typeface="Söhne"/>
              </a:rPr>
              <a:t>ressemble</a:t>
            </a:r>
            <a:r>
              <a:rPr lang="en-US" sz="1200" dirty="0">
                <a:latin typeface="Söhne"/>
              </a:rPr>
              <a:t> </a:t>
            </a:r>
            <a:r>
              <a:rPr lang="en-US" sz="1200" dirty="0" err="1">
                <a:latin typeface="Söhne"/>
              </a:rPr>
              <a:t>l'ensemble</a:t>
            </a:r>
            <a:r>
              <a:rPr lang="en-US" sz="1200" dirty="0">
                <a:latin typeface="Söhne"/>
              </a:rPr>
              <a:t> de </a:t>
            </a:r>
            <a:r>
              <a:rPr lang="en-US" sz="1200" dirty="0" err="1">
                <a:latin typeface="Söhne"/>
              </a:rPr>
              <a:t>données</a:t>
            </a:r>
            <a:r>
              <a:rPr lang="en-US" sz="1200" dirty="0">
                <a:latin typeface="Söhne"/>
              </a:rPr>
              <a:t> :</a:t>
            </a:r>
            <a:endParaRPr lang="en-US" sz="1200" dirty="0">
              <a:latin typeface="Calibri"/>
              <a:cs typeface="Calibri"/>
            </a:endParaRPr>
          </a:p>
          <a:p>
            <a:pPr algn="l">
              <a:buFont typeface="+mj-lt"/>
              <a:buAutoNum type="arabicPeriod"/>
            </a:pPr>
            <a:r>
              <a:rPr lang="en-US" b="0" i="0" dirty="0">
                <a:solidFill>
                  <a:srgbClr val="ECECEC"/>
                </a:solidFill>
                <a:effectLst/>
                <a:latin typeface="Söhne"/>
              </a:rPr>
              <a:t>La boucle for </a:t>
            </a:r>
            <a:r>
              <a:rPr lang="en-US" b="0" i="0" dirty="0" err="1">
                <a:solidFill>
                  <a:srgbClr val="ECECEC"/>
                </a:solidFill>
                <a:effectLst/>
                <a:latin typeface="Söhne"/>
              </a:rPr>
              <a:t>parcourt</a:t>
            </a:r>
            <a:r>
              <a:rPr lang="en-US" b="0" i="0" dirty="0">
                <a:solidFill>
                  <a:srgbClr val="ECECEC"/>
                </a:solidFill>
                <a:effectLst/>
                <a:latin typeface="Söhne"/>
              </a:rPr>
              <a:t> les cinq premières transactions du jeu de </a:t>
            </a:r>
            <a:r>
              <a:rPr lang="en-US" b="0" i="0" dirty="0" err="1">
                <a:solidFill>
                  <a:srgbClr val="ECECEC"/>
                </a:solidFill>
                <a:effectLst/>
                <a:latin typeface="Söhne"/>
              </a:rPr>
              <a:t>données</a:t>
            </a:r>
            <a:r>
              <a:rPr lang="en-US" b="0" i="0" dirty="0">
                <a:solidFill>
                  <a:srgbClr val="ECECEC"/>
                </a:solidFill>
                <a:effectLst/>
                <a:latin typeface="Söhne"/>
              </a:rPr>
              <a:t>.</a:t>
            </a:r>
          </a:p>
          <a:p>
            <a:pPr algn="l">
              <a:buFont typeface="+mj-lt"/>
              <a:buAutoNum type="arabicPeriod"/>
            </a:pPr>
            <a:r>
              <a:rPr lang="en-US" b="0" i="0" dirty="0">
                <a:solidFill>
                  <a:srgbClr val="ECECEC"/>
                </a:solidFill>
                <a:effectLst/>
                <a:latin typeface="Söhne"/>
              </a:rPr>
              <a:t>Pour </a:t>
            </a:r>
            <a:r>
              <a:rPr lang="en-US" b="0" i="0" dirty="0" err="1">
                <a:solidFill>
                  <a:srgbClr val="ECECEC"/>
                </a:solidFill>
                <a:effectLst/>
                <a:latin typeface="Söhne"/>
              </a:rPr>
              <a:t>chaque</a:t>
            </a:r>
            <a:r>
              <a:rPr lang="en-US" b="0" i="0" dirty="0">
                <a:solidFill>
                  <a:srgbClr val="ECECEC"/>
                </a:solidFill>
                <a:effectLst/>
                <a:latin typeface="Söhne"/>
              </a:rPr>
              <a:t> transaction, </a:t>
            </a:r>
            <a:r>
              <a:rPr lang="en-US" b="0" i="0" dirty="0" err="1">
                <a:solidFill>
                  <a:srgbClr val="ECECEC"/>
                </a:solidFill>
                <a:effectLst/>
                <a:latin typeface="Söhne"/>
              </a:rPr>
              <a:t>elle</a:t>
            </a:r>
            <a:r>
              <a:rPr lang="en-US" b="0" i="0" dirty="0">
                <a:solidFill>
                  <a:srgbClr val="ECECEC"/>
                </a:solidFill>
                <a:effectLst/>
                <a:latin typeface="Söhne"/>
              </a:rPr>
              <a:t> </a:t>
            </a:r>
            <a:r>
              <a:rPr lang="en-US" b="0" i="0" dirty="0" err="1">
                <a:solidFill>
                  <a:srgbClr val="ECECEC"/>
                </a:solidFill>
                <a:effectLst/>
                <a:latin typeface="Söhne"/>
              </a:rPr>
              <a:t>imprime</a:t>
            </a:r>
            <a:r>
              <a:rPr lang="en-US" b="0" i="0" dirty="0">
                <a:solidFill>
                  <a:srgbClr val="ECECEC"/>
                </a:solidFill>
                <a:effectLst/>
                <a:latin typeface="Söhne"/>
              </a:rPr>
              <a:t> le </a:t>
            </a:r>
            <a:r>
              <a:rPr lang="en-US" b="0" i="0" dirty="0" err="1">
                <a:solidFill>
                  <a:srgbClr val="ECECEC"/>
                </a:solidFill>
                <a:effectLst/>
                <a:latin typeface="Söhne"/>
              </a:rPr>
              <a:t>contenu</a:t>
            </a:r>
            <a:r>
              <a:rPr lang="en-US" b="0" i="0" dirty="0">
                <a:solidFill>
                  <a:srgbClr val="ECECEC"/>
                </a:solidFill>
                <a:effectLst/>
                <a:latin typeface="Söhne"/>
              </a:rPr>
              <a:t> de la transaction </a:t>
            </a:r>
            <a:r>
              <a:rPr lang="en-US" b="0" i="0" dirty="0" err="1">
                <a:solidFill>
                  <a:srgbClr val="ECECEC"/>
                </a:solidFill>
                <a:effectLst/>
                <a:latin typeface="Söhne"/>
              </a:rPr>
              <a:t>ligne</a:t>
            </a:r>
            <a:r>
              <a:rPr lang="en-US" b="0" i="0" dirty="0">
                <a:solidFill>
                  <a:srgbClr val="ECECEC"/>
                </a:solidFill>
                <a:effectLst/>
                <a:latin typeface="Söhne"/>
              </a:rPr>
              <a:t> par </a:t>
            </a:r>
            <a:r>
              <a:rPr lang="en-US" b="0" i="0" dirty="0" err="1">
                <a:solidFill>
                  <a:srgbClr val="ECECEC"/>
                </a:solidFill>
                <a:effectLst/>
                <a:latin typeface="Söhne"/>
              </a:rPr>
              <a:t>ligne</a:t>
            </a:r>
            <a:r>
              <a:rPr lang="en-US" b="0" i="0" dirty="0">
                <a:solidFill>
                  <a:srgbClr val="ECECEC"/>
                </a:solidFill>
                <a:effectLst/>
                <a:latin typeface="Söhne"/>
              </a:rPr>
              <a:t>.</a:t>
            </a:r>
          </a:p>
          <a:p>
            <a:pPr algn="l"/>
            <a:r>
              <a:rPr lang="en-US" b="0" i="0" dirty="0" err="1">
                <a:solidFill>
                  <a:srgbClr val="ECECEC"/>
                </a:solidFill>
                <a:effectLst/>
                <a:latin typeface="Söhne"/>
              </a:rPr>
              <a:t>Cela</a:t>
            </a:r>
            <a:r>
              <a:rPr lang="en-US" b="0" i="0" dirty="0">
                <a:solidFill>
                  <a:srgbClr val="ECECEC"/>
                </a:solidFill>
                <a:effectLst/>
                <a:latin typeface="Söhne"/>
              </a:rPr>
              <a:t> </a:t>
            </a:r>
            <a:r>
              <a:rPr lang="en-US" b="0" i="0" dirty="0" err="1">
                <a:solidFill>
                  <a:srgbClr val="ECECEC"/>
                </a:solidFill>
                <a:effectLst/>
                <a:latin typeface="Söhne"/>
              </a:rPr>
              <a:t>permet</a:t>
            </a:r>
            <a:r>
              <a:rPr lang="en-US" b="0" i="0" dirty="0">
                <a:solidFill>
                  <a:srgbClr val="ECECEC"/>
                </a:solidFill>
                <a:effectLst/>
                <a:latin typeface="Söhne"/>
              </a:rPr>
              <a:t> de </a:t>
            </a:r>
            <a:r>
              <a:rPr lang="en-US" b="0" i="0" dirty="0" err="1">
                <a:solidFill>
                  <a:srgbClr val="ECECEC"/>
                </a:solidFill>
                <a:effectLst/>
                <a:latin typeface="Söhne"/>
              </a:rPr>
              <a:t>visualiser</a:t>
            </a:r>
            <a:r>
              <a:rPr lang="en-US" b="0" i="0" dirty="0">
                <a:solidFill>
                  <a:srgbClr val="ECECEC"/>
                </a:solidFill>
                <a:effectLst/>
                <a:latin typeface="Söhne"/>
              </a:rPr>
              <a:t> les cinq premières transactions du jeu de </a:t>
            </a:r>
            <a:r>
              <a:rPr lang="en-US" b="0" i="0" dirty="0" err="1">
                <a:solidFill>
                  <a:srgbClr val="ECECEC"/>
                </a:solidFill>
                <a:effectLst/>
                <a:latin typeface="Söhne"/>
              </a:rPr>
              <a:t>données</a:t>
            </a:r>
            <a:r>
              <a:rPr lang="en-US" b="0" i="0" dirty="0">
                <a:solidFill>
                  <a:srgbClr val="ECECEC"/>
                </a:solidFill>
                <a:effectLst/>
                <a:latin typeface="Söhne"/>
              </a:rPr>
              <a:t>, </a:t>
            </a:r>
            <a:r>
              <a:rPr lang="en-US" b="0" i="0" dirty="0" err="1">
                <a:solidFill>
                  <a:srgbClr val="ECECEC"/>
                </a:solidFill>
                <a:effectLst/>
                <a:latin typeface="Söhne"/>
              </a:rPr>
              <a:t>ce</a:t>
            </a:r>
            <a:r>
              <a:rPr lang="en-US" b="0" i="0" dirty="0">
                <a:solidFill>
                  <a:srgbClr val="ECECEC"/>
                </a:solidFill>
                <a:effectLst/>
                <a:latin typeface="Söhne"/>
              </a:rPr>
              <a:t> qui </a:t>
            </a:r>
            <a:r>
              <a:rPr lang="en-US" b="0" i="0" dirty="0" err="1">
                <a:solidFill>
                  <a:srgbClr val="ECECEC"/>
                </a:solidFill>
                <a:effectLst/>
                <a:latin typeface="Söhne"/>
              </a:rPr>
              <a:t>peut</a:t>
            </a:r>
            <a:r>
              <a:rPr lang="en-US" b="0" i="0" dirty="0">
                <a:solidFill>
                  <a:srgbClr val="ECECEC"/>
                </a:solidFill>
                <a:effectLst/>
                <a:latin typeface="Söhne"/>
              </a:rPr>
              <a:t> </a:t>
            </a:r>
            <a:r>
              <a:rPr lang="en-US" b="0" i="0" dirty="0" err="1">
                <a:solidFill>
                  <a:srgbClr val="ECECEC"/>
                </a:solidFill>
                <a:effectLst/>
                <a:latin typeface="Söhne"/>
              </a:rPr>
              <a:t>être</a:t>
            </a:r>
            <a:r>
              <a:rPr lang="en-US" b="0" i="0" dirty="0">
                <a:solidFill>
                  <a:srgbClr val="ECECEC"/>
                </a:solidFill>
                <a:effectLst/>
                <a:latin typeface="Söhne"/>
              </a:rPr>
              <a:t> utile pour </a:t>
            </a:r>
            <a:r>
              <a:rPr lang="en-US" b="0" i="0" dirty="0" err="1">
                <a:solidFill>
                  <a:srgbClr val="ECECEC"/>
                </a:solidFill>
                <a:effectLst/>
                <a:latin typeface="Söhne"/>
              </a:rPr>
              <a:t>comprendre</a:t>
            </a:r>
            <a:r>
              <a:rPr lang="en-US" b="0" i="0" dirty="0">
                <a:solidFill>
                  <a:srgbClr val="ECECEC"/>
                </a:solidFill>
                <a:effectLst/>
                <a:latin typeface="Söhne"/>
              </a:rPr>
              <a:t> la structure des </a:t>
            </a:r>
            <a:r>
              <a:rPr lang="en-US" b="0" i="0" dirty="0" err="1">
                <a:solidFill>
                  <a:srgbClr val="ECECEC"/>
                </a:solidFill>
                <a:effectLst/>
                <a:latin typeface="Söhne"/>
              </a:rPr>
              <a:t>données</a:t>
            </a:r>
            <a:r>
              <a:rPr lang="en-US" b="0" i="0" dirty="0">
                <a:solidFill>
                  <a:srgbClr val="ECECEC"/>
                </a:solidFill>
                <a:effectLst/>
                <a:latin typeface="Söhne"/>
              </a:rPr>
              <a:t> et </a:t>
            </a:r>
            <a:r>
              <a:rPr lang="en-US" b="0" i="0" dirty="0" err="1">
                <a:solidFill>
                  <a:srgbClr val="ECECEC"/>
                </a:solidFill>
                <a:effectLst/>
                <a:latin typeface="Söhne"/>
              </a:rPr>
              <a:t>s'assurer</a:t>
            </a:r>
            <a:r>
              <a:rPr lang="en-US" b="0" i="0" dirty="0">
                <a:solidFill>
                  <a:srgbClr val="ECECEC"/>
                </a:solidFill>
                <a:effectLst/>
                <a:latin typeface="Söhne"/>
              </a:rPr>
              <a:t> </a:t>
            </a:r>
            <a:r>
              <a:rPr lang="en-US" b="0" i="0" dirty="0" err="1">
                <a:solidFill>
                  <a:srgbClr val="ECECEC"/>
                </a:solidFill>
                <a:effectLst/>
                <a:latin typeface="Söhne"/>
              </a:rPr>
              <a:t>qu'elles</a:t>
            </a:r>
            <a:r>
              <a:rPr lang="en-US" b="0" i="0" dirty="0">
                <a:solidFill>
                  <a:srgbClr val="ECECEC"/>
                </a:solidFill>
                <a:effectLst/>
                <a:latin typeface="Söhne"/>
              </a:rPr>
              <a:t> </a:t>
            </a:r>
            <a:r>
              <a:rPr lang="en-US" b="0" i="0" dirty="0" err="1">
                <a:solidFill>
                  <a:srgbClr val="ECECEC"/>
                </a:solidFill>
                <a:effectLst/>
                <a:latin typeface="Söhne"/>
              </a:rPr>
              <a:t>ont</a:t>
            </a:r>
            <a:r>
              <a:rPr lang="en-US" b="0" i="0" dirty="0">
                <a:solidFill>
                  <a:srgbClr val="ECECEC"/>
                </a:solidFill>
                <a:effectLst/>
                <a:latin typeface="Söhne"/>
              </a:rPr>
              <a:t> </a:t>
            </a:r>
            <a:r>
              <a:rPr lang="en-US" b="0" i="0" dirty="0" err="1">
                <a:solidFill>
                  <a:srgbClr val="ECECEC"/>
                </a:solidFill>
                <a:effectLst/>
                <a:latin typeface="Söhne"/>
              </a:rPr>
              <a:t>été</a:t>
            </a:r>
            <a:r>
              <a:rPr lang="en-US" b="0" i="0" dirty="0">
                <a:solidFill>
                  <a:srgbClr val="ECECEC"/>
                </a:solidFill>
                <a:effectLst/>
                <a:latin typeface="Söhne"/>
              </a:rPr>
              <a:t> </a:t>
            </a:r>
            <a:r>
              <a:rPr lang="en-US" b="0" i="0" dirty="0" err="1">
                <a:solidFill>
                  <a:srgbClr val="ECECEC"/>
                </a:solidFill>
                <a:effectLst/>
                <a:latin typeface="Söhne"/>
              </a:rPr>
              <a:t>correctement</a:t>
            </a:r>
            <a:r>
              <a:rPr lang="en-US" b="0" i="0" dirty="0">
                <a:solidFill>
                  <a:srgbClr val="ECECEC"/>
                </a:solidFill>
                <a:effectLst/>
                <a:latin typeface="Söhne"/>
              </a:rPr>
              <a:t> </a:t>
            </a:r>
            <a:r>
              <a:rPr lang="en-US" b="0" i="0" dirty="0" err="1">
                <a:solidFill>
                  <a:srgbClr val="ECECEC"/>
                </a:solidFill>
                <a:effectLst/>
                <a:latin typeface="Söhne"/>
              </a:rPr>
              <a:t>chargées</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partir</a:t>
            </a:r>
            <a:r>
              <a:rPr lang="en-US" b="0" i="0" dirty="0">
                <a:solidFill>
                  <a:srgbClr val="ECECEC"/>
                </a:solidFill>
                <a:effectLst/>
                <a:latin typeface="Söhne"/>
              </a:rPr>
              <a:t> du </a:t>
            </a:r>
            <a:r>
              <a:rPr lang="en-US" b="0" i="0" dirty="0" err="1">
                <a:solidFill>
                  <a:srgbClr val="ECECEC"/>
                </a:solidFill>
                <a:effectLst/>
                <a:latin typeface="Söhne"/>
              </a:rPr>
              <a:t>fichier</a:t>
            </a:r>
            <a:r>
              <a:rPr lang="en-US" b="0" i="0" dirty="0">
                <a:solidFill>
                  <a:srgbClr val="ECECEC"/>
                </a:solidFill>
                <a:effectLst/>
                <a:latin typeface="Söhne"/>
              </a:rPr>
              <a:t> CSV.</a:t>
            </a:r>
          </a:p>
          <a:p>
            <a:pPr marL="12700">
              <a:lnSpc>
                <a:spcPct val="100000"/>
              </a:lnSpc>
              <a:spcBef>
                <a:spcPts val="105"/>
              </a:spcBef>
            </a:pPr>
            <a:endParaRPr lang="fr-FR" dirty="0"/>
          </a:p>
        </p:txBody>
      </p:sp>
      <p:sp>
        <p:nvSpPr>
          <p:cNvPr id="4" name="Slide Number Placeholder 3"/>
          <p:cNvSpPr>
            <a:spLocks noGrp="1"/>
          </p:cNvSpPr>
          <p:nvPr>
            <p:ph type="sldNum" sz="quarter" idx="5"/>
          </p:nvPr>
        </p:nvSpPr>
        <p:spPr/>
        <p:txBody>
          <a:bodyPr/>
          <a:lstStyle/>
          <a:p>
            <a:fld id="{11560694-1FB3-AD42-91F0-0294D672FD2F}" type="slidenum">
              <a:rPr lang="fr-FR" smtClean="0"/>
              <a:t>18</a:t>
            </a:fld>
            <a:endParaRPr lang="fr-FR"/>
          </a:p>
        </p:txBody>
      </p:sp>
    </p:spTree>
    <p:extLst>
      <p:ext uri="{BB962C8B-B14F-4D97-AF65-F5344CB8AC3E}">
        <p14:creationId xmlns:p14="http://schemas.microsoft.com/office/powerpoint/2010/main" val="1906639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ECECEC"/>
                </a:solidFill>
                <a:effectLst/>
                <a:latin typeface="Söhne"/>
              </a:rPr>
            </a:b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fonction</a:t>
            </a:r>
            <a:r>
              <a:rPr lang="en-US" b="0" i="0" dirty="0">
                <a:solidFill>
                  <a:srgbClr val="ECECEC"/>
                </a:solidFill>
                <a:effectLst/>
                <a:latin typeface="Söhne"/>
              </a:rPr>
              <a:t> </a:t>
            </a:r>
            <a:r>
              <a:rPr lang="en-US" b="0" i="0" dirty="0" err="1">
                <a:solidFill>
                  <a:srgbClr val="ECECEC"/>
                </a:solidFill>
                <a:effectLst/>
                <a:latin typeface="Söhne"/>
              </a:rPr>
              <a:t>create_candidate_itemset</a:t>
            </a:r>
            <a:r>
              <a:rPr lang="en-US" b="0" i="0" dirty="0">
                <a:solidFill>
                  <a:srgbClr val="ECECEC"/>
                </a:solidFill>
                <a:effectLst/>
                <a:latin typeface="Söhne"/>
              </a:rPr>
              <a:t> </a:t>
            </a:r>
            <a:r>
              <a:rPr lang="en-US" b="0" i="0" dirty="0" err="1">
                <a:solidFill>
                  <a:srgbClr val="ECECEC"/>
                </a:solidFill>
                <a:effectLst/>
                <a:latin typeface="Söhne"/>
              </a:rPr>
              <a:t>prend</a:t>
            </a:r>
            <a:r>
              <a:rPr lang="en-US" b="0" i="0" dirty="0">
                <a:solidFill>
                  <a:srgbClr val="ECECEC"/>
                </a:solidFill>
                <a:effectLst/>
                <a:latin typeface="Söhne"/>
              </a:rPr>
              <a:t> </a:t>
            </a:r>
            <a:r>
              <a:rPr lang="en-US" b="0" i="0" dirty="0" err="1">
                <a:solidFill>
                  <a:srgbClr val="ECECEC"/>
                </a:solidFill>
                <a:effectLst/>
                <a:latin typeface="Söhne"/>
              </a:rPr>
              <a:t>en</a:t>
            </a:r>
            <a:r>
              <a:rPr lang="en-US" b="0" i="0" dirty="0">
                <a:solidFill>
                  <a:srgbClr val="ECECEC"/>
                </a:solidFill>
                <a:effectLst/>
                <a:latin typeface="Söhne"/>
              </a:rPr>
              <a:t> entrée un ensemble de transactions (dataset) et </a:t>
            </a:r>
            <a:r>
              <a:rPr lang="en-US" b="0" i="0" dirty="0" err="1">
                <a:solidFill>
                  <a:srgbClr val="ECECEC"/>
                </a:solidFill>
                <a:effectLst/>
                <a:latin typeface="Söhne"/>
              </a:rPr>
              <a:t>crée</a:t>
            </a:r>
            <a:r>
              <a:rPr lang="en-US" b="0" i="0" dirty="0">
                <a:solidFill>
                  <a:srgbClr val="ECECEC"/>
                </a:solidFill>
                <a:effectLst/>
                <a:latin typeface="Söhne"/>
              </a:rPr>
              <a:t> </a:t>
            </a:r>
            <a:r>
              <a:rPr lang="en-US" b="0" i="0" dirty="0" err="1">
                <a:solidFill>
                  <a:srgbClr val="ECECEC"/>
                </a:solidFill>
                <a:effectLst/>
                <a:latin typeface="Söhne"/>
              </a:rPr>
              <a:t>l'ensemble</a:t>
            </a:r>
            <a:r>
              <a:rPr lang="en-US" b="0" i="0" dirty="0">
                <a:solidFill>
                  <a:srgbClr val="ECECEC"/>
                </a:solidFill>
                <a:effectLst/>
                <a:latin typeface="Söhne"/>
              </a:rPr>
              <a:t> des </a:t>
            </a:r>
            <a:r>
              <a:rPr lang="en-US" b="0" i="0" dirty="0" err="1">
                <a:solidFill>
                  <a:srgbClr val="ECECEC"/>
                </a:solidFill>
                <a:effectLst/>
                <a:latin typeface="Söhne"/>
              </a:rPr>
              <a:t>candidats</a:t>
            </a:r>
            <a:r>
              <a:rPr lang="en-US" b="0" i="0" dirty="0">
                <a:solidFill>
                  <a:srgbClr val="ECECEC"/>
                </a:solidFill>
                <a:effectLst/>
                <a:latin typeface="Söhne"/>
              </a:rPr>
              <a:t> </a:t>
            </a:r>
            <a:r>
              <a:rPr lang="en-US" b="0" i="0" dirty="0" err="1">
                <a:solidFill>
                  <a:srgbClr val="ECECEC"/>
                </a:solidFill>
                <a:effectLst/>
                <a:latin typeface="Söhne"/>
              </a:rPr>
              <a:t>initiaux</a:t>
            </a:r>
            <a:r>
              <a:rPr lang="en-US" b="0" i="0" dirty="0">
                <a:solidFill>
                  <a:srgbClr val="ECECEC"/>
                </a:solidFill>
                <a:effectLst/>
                <a:latin typeface="Söhne"/>
              </a:rPr>
              <a:t> pour </a:t>
            </a:r>
            <a:r>
              <a:rPr lang="en-US" b="0" i="0" dirty="0" err="1">
                <a:solidFill>
                  <a:srgbClr val="ECECEC"/>
                </a:solidFill>
                <a:effectLst/>
                <a:latin typeface="Söhne"/>
              </a:rPr>
              <a:t>l'algorithme</a:t>
            </a:r>
            <a:r>
              <a:rPr lang="en-US" b="0" i="0" dirty="0">
                <a:solidFill>
                  <a:srgbClr val="ECECEC"/>
                </a:solidFill>
                <a:effectLst/>
                <a:latin typeface="Söhne"/>
              </a:rPr>
              <a:t> </a:t>
            </a:r>
            <a:r>
              <a:rPr lang="en-US" b="0" i="0" dirty="0" err="1">
                <a:solidFill>
                  <a:srgbClr val="ECECEC"/>
                </a:solidFill>
                <a:effectLst/>
                <a:latin typeface="Söhne"/>
              </a:rPr>
              <a:t>Apriori</a:t>
            </a:r>
            <a:r>
              <a:rPr lang="en-US" b="0" i="0" dirty="0">
                <a:solidFill>
                  <a:srgbClr val="ECECEC"/>
                </a:solidFill>
                <a:effectLst/>
                <a:latin typeface="Söhne"/>
              </a:rPr>
              <a:t>. </a:t>
            </a:r>
          </a:p>
          <a:p>
            <a:pPr algn="l"/>
            <a:endParaRPr lang="en-US" b="0" i="0" dirty="0">
              <a:solidFill>
                <a:srgbClr val="ECECEC"/>
              </a:solidFill>
              <a:effectLst/>
              <a:latin typeface="Söhne"/>
            </a:endParaRPr>
          </a:p>
          <a:p>
            <a:pPr algn="l"/>
            <a:r>
              <a:rPr lang="en-US" b="0" i="0" dirty="0">
                <a:solidFill>
                  <a:srgbClr val="ECECEC"/>
                </a:solidFill>
                <a:effectLst/>
                <a:latin typeface="Söhne"/>
              </a:rPr>
              <a:t>On commence par </a:t>
            </a:r>
            <a:r>
              <a:rPr lang="en-US" b="1" i="0" dirty="0" err="1">
                <a:solidFill>
                  <a:srgbClr val="ECECEC"/>
                </a:solidFill>
                <a:effectLst/>
                <a:latin typeface="Söhne"/>
              </a:rPr>
              <a:t>Initialiser</a:t>
            </a:r>
            <a:r>
              <a:rPr lang="en-US" b="1" i="0" dirty="0">
                <a:solidFill>
                  <a:srgbClr val="ECECEC"/>
                </a:solidFill>
                <a:effectLst/>
                <a:latin typeface="Söhne"/>
              </a:rPr>
              <a:t> la variable </a:t>
            </a:r>
            <a:r>
              <a:rPr lang="en-US" b="1" i="0" dirty="0" err="1">
                <a:solidFill>
                  <a:srgbClr val="ECECEC"/>
                </a:solidFill>
                <a:effectLst/>
                <a:latin typeface="Söhne"/>
              </a:rPr>
              <a:t>candidate_itemset</a:t>
            </a:r>
            <a:r>
              <a:rPr lang="en-US" b="0" i="0" dirty="0">
                <a:solidFill>
                  <a:srgbClr val="ECECEC"/>
                </a:solidFill>
                <a:effectLst/>
                <a:latin typeface="Söhne"/>
              </a:rPr>
              <a:t> : Un ensemble vide  pour stocker les ensembles de </a:t>
            </a:r>
            <a:r>
              <a:rPr lang="en-US" b="0" i="0" dirty="0" err="1">
                <a:solidFill>
                  <a:srgbClr val="ECECEC"/>
                </a:solidFill>
                <a:effectLst/>
                <a:latin typeface="Söhne"/>
              </a:rPr>
              <a:t>candidats</a:t>
            </a:r>
            <a:r>
              <a:rPr lang="en-US" b="0" i="0" dirty="0">
                <a:solidFill>
                  <a:srgbClr val="ECECEC"/>
                </a:solidFill>
                <a:effectLst/>
                <a:latin typeface="Söhne"/>
              </a:rPr>
              <a:t>.</a:t>
            </a:r>
            <a:r>
              <a:rPr lang="fr-FR" noProof="0" dirty="0">
                <a:effectLst/>
              </a:rPr>
              <a:t> Les ensembles en Python garantissent l'unicité des éléments, ce qui nous permet d'éviter les doublons</a:t>
            </a:r>
            <a:endParaRPr lang="en-US" b="0" i="0" dirty="0">
              <a:solidFill>
                <a:srgbClr val="ECECEC"/>
              </a:solidFill>
              <a:effectLst/>
              <a:latin typeface="Söhne"/>
            </a:endParaRPr>
          </a:p>
          <a:p>
            <a:pPr algn="l">
              <a:buFont typeface="+mj-lt"/>
              <a:buAutoNum type="arabicPeriod"/>
            </a:pPr>
            <a:r>
              <a:rPr lang="en-US" b="0" i="0" dirty="0">
                <a:solidFill>
                  <a:srgbClr val="ECECEC"/>
                </a:solidFill>
                <a:effectLst/>
                <a:latin typeface="Söhne"/>
              </a:rPr>
              <a:t>La </a:t>
            </a:r>
            <a:r>
              <a:rPr lang="en-US" b="0" i="0" dirty="0" err="1">
                <a:solidFill>
                  <a:srgbClr val="ECECEC"/>
                </a:solidFill>
                <a:effectLst/>
                <a:latin typeface="Söhne"/>
              </a:rPr>
              <a:t>fonction</a:t>
            </a:r>
            <a:r>
              <a:rPr lang="en-US" b="0" i="0" dirty="0">
                <a:solidFill>
                  <a:srgbClr val="ECECEC"/>
                </a:solidFill>
                <a:effectLst/>
                <a:latin typeface="Söhne"/>
              </a:rPr>
              <a:t> </a:t>
            </a:r>
            <a:r>
              <a:rPr lang="en-US" b="0" i="0" dirty="0" err="1">
                <a:solidFill>
                  <a:srgbClr val="ECECEC"/>
                </a:solidFill>
                <a:effectLst/>
                <a:latin typeface="Söhne"/>
              </a:rPr>
              <a:t>parcourt</a:t>
            </a:r>
            <a:r>
              <a:rPr lang="en-US" b="0" i="0" dirty="0">
                <a:solidFill>
                  <a:srgbClr val="ECECEC"/>
                </a:solidFill>
                <a:effectLst/>
                <a:latin typeface="Söhne"/>
              </a:rPr>
              <a:t> </a:t>
            </a:r>
            <a:r>
              <a:rPr lang="en-US" b="0" i="0" dirty="0" err="1">
                <a:solidFill>
                  <a:srgbClr val="ECECEC"/>
                </a:solidFill>
                <a:effectLst/>
                <a:latin typeface="Söhne"/>
              </a:rPr>
              <a:t>chaque</a:t>
            </a:r>
            <a:r>
              <a:rPr lang="en-US" b="0" i="0" dirty="0">
                <a:solidFill>
                  <a:srgbClr val="ECECEC"/>
                </a:solidFill>
                <a:effectLst/>
                <a:latin typeface="Söhne"/>
              </a:rPr>
              <a:t> transaction dans le dataset.</a:t>
            </a:r>
          </a:p>
          <a:p>
            <a:pPr algn="l">
              <a:buFont typeface="+mj-lt"/>
              <a:buAutoNum type="arabicPeriod"/>
            </a:pPr>
            <a:r>
              <a:rPr lang="en-US" b="0" i="0" dirty="0">
                <a:solidFill>
                  <a:srgbClr val="ECECEC"/>
                </a:solidFill>
                <a:effectLst/>
                <a:latin typeface="Söhne"/>
              </a:rPr>
              <a:t>Pour </a:t>
            </a:r>
            <a:r>
              <a:rPr lang="en-US" b="0" i="0" dirty="0" err="1">
                <a:solidFill>
                  <a:srgbClr val="ECECEC"/>
                </a:solidFill>
                <a:effectLst/>
                <a:latin typeface="Söhne"/>
              </a:rPr>
              <a:t>chaque</a:t>
            </a:r>
            <a:r>
              <a:rPr lang="en-US" b="0" i="0" dirty="0">
                <a:solidFill>
                  <a:srgbClr val="ECECEC"/>
                </a:solidFill>
                <a:effectLst/>
                <a:latin typeface="Söhne"/>
              </a:rPr>
              <a:t> </a:t>
            </a:r>
            <a:r>
              <a:rPr lang="en-US" b="0" i="0" dirty="0" err="1">
                <a:solidFill>
                  <a:srgbClr val="ECECEC"/>
                </a:solidFill>
                <a:effectLst/>
                <a:latin typeface="Söhne"/>
              </a:rPr>
              <a:t>élément</a:t>
            </a:r>
            <a:r>
              <a:rPr lang="en-US" b="0" i="0" dirty="0">
                <a:solidFill>
                  <a:srgbClr val="ECECEC"/>
                </a:solidFill>
                <a:effectLst/>
                <a:latin typeface="Söhne"/>
              </a:rPr>
              <a:t> dans </a:t>
            </a:r>
            <a:r>
              <a:rPr lang="en-US" b="0" i="0" dirty="0" err="1">
                <a:solidFill>
                  <a:srgbClr val="ECECEC"/>
                </a:solidFill>
                <a:effectLst/>
                <a:latin typeface="Söhne"/>
              </a:rPr>
              <a:t>une</a:t>
            </a:r>
            <a:r>
              <a:rPr lang="en-US" b="0" i="0" dirty="0">
                <a:solidFill>
                  <a:srgbClr val="ECECEC"/>
                </a:solidFill>
                <a:effectLst/>
                <a:latin typeface="Söhne"/>
              </a:rPr>
              <a:t> transaction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ajouté</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candidate_itemset</a:t>
            </a:r>
            <a:r>
              <a:rPr lang="en-US" b="0" i="0" dirty="0">
                <a:solidFill>
                  <a:srgbClr val="ECECEC"/>
                </a:solidFill>
                <a:effectLst/>
                <a:latin typeface="Söhne"/>
              </a:rPr>
              <a:t>. On </a:t>
            </a:r>
            <a:r>
              <a:rPr lang="en-US" b="0" i="0" dirty="0" err="1">
                <a:solidFill>
                  <a:srgbClr val="ECECEC"/>
                </a:solidFill>
                <a:effectLst/>
                <a:latin typeface="Söhne"/>
              </a:rPr>
              <a:t>utilise</a:t>
            </a:r>
            <a:r>
              <a:rPr lang="en-US" b="0" i="0" dirty="0">
                <a:solidFill>
                  <a:srgbClr val="ECECEC"/>
                </a:solidFill>
                <a:effectLst/>
                <a:latin typeface="Söhne"/>
              </a:rPr>
              <a:t> </a:t>
            </a:r>
            <a:r>
              <a:rPr lang="en-US" b="0" i="0" dirty="0" err="1">
                <a:solidFill>
                  <a:srgbClr val="ECECEC"/>
                </a:solidFill>
                <a:effectLst/>
                <a:latin typeface="Söhne"/>
              </a:rPr>
              <a:t>frozenset</a:t>
            </a:r>
            <a:r>
              <a:rPr lang="en-US" b="0" i="0" dirty="0">
                <a:solidFill>
                  <a:srgbClr val="ECECEC"/>
                </a:solidFill>
                <a:effectLst/>
                <a:latin typeface="Söhne"/>
              </a:rPr>
              <a:t> pour </a:t>
            </a:r>
            <a:r>
              <a:rPr lang="en-US" b="0" i="0" dirty="0" err="1">
                <a:solidFill>
                  <a:srgbClr val="ECECEC"/>
                </a:solidFill>
                <a:effectLst/>
                <a:latin typeface="Söhne"/>
              </a:rPr>
              <a:t>créer</a:t>
            </a:r>
            <a:r>
              <a:rPr lang="en-US" b="0" i="0" dirty="0">
                <a:solidFill>
                  <a:srgbClr val="ECECEC"/>
                </a:solidFill>
                <a:effectLst/>
                <a:latin typeface="Söhne"/>
              </a:rPr>
              <a:t> un ensemble </a:t>
            </a:r>
            <a:r>
              <a:rPr lang="en-US" b="0" i="0" dirty="0" err="1">
                <a:solidFill>
                  <a:srgbClr val="ECECEC"/>
                </a:solidFill>
                <a:effectLst/>
                <a:latin typeface="Söhne"/>
              </a:rPr>
              <a:t>immuable</a:t>
            </a:r>
            <a:r>
              <a:rPr lang="en-US" b="0" i="0" dirty="0">
                <a:solidFill>
                  <a:srgbClr val="ECECEC"/>
                </a:solidFill>
                <a:effectLst/>
                <a:latin typeface="Söhne"/>
              </a:rPr>
              <a:t>, </a:t>
            </a:r>
            <a:r>
              <a:rPr lang="en-US" b="0" i="0" dirty="0" err="1">
                <a:solidFill>
                  <a:srgbClr val="ECECEC"/>
                </a:solidFill>
                <a:effectLst/>
                <a:latin typeface="Söhne"/>
              </a:rPr>
              <a:t>ce</a:t>
            </a:r>
            <a:r>
              <a:rPr lang="en-US" b="0" i="0" dirty="0">
                <a:solidFill>
                  <a:srgbClr val="ECECEC"/>
                </a:solidFill>
                <a:effectLst/>
                <a:latin typeface="Söhne"/>
              </a:rPr>
              <a:t> qui </a:t>
            </a:r>
            <a:r>
              <a:rPr lang="en-US" b="0" i="0" dirty="0" err="1">
                <a:solidFill>
                  <a:srgbClr val="ECECEC"/>
                </a:solidFill>
                <a:effectLst/>
                <a:latin typeface="Söhne"/>
              </a:rPr>
              <a:t>est</a:t>
            </a:r>
            <a:r>
              <a:rPr lang="en-US" b="0" i="0" dirty="0">
                <a:solidFill>
                  <a:srgbClr val="ECECEC"/>
                </a:solidFill>
                <a:effectLst/>
                <a:latin typeface="Söhne"/>
              </a:rPr>
              <a:t> important car les ensembles </a:t>
            </a:r>
            <a:r>
              <a:rPr lang="en-US" b="0" i="0" dirty="0" err="1">
                <a:solidFill>
                  <a:srgbClr val="ECECEC"/>
                </a:solidFill>
                <a:effectLst/>
                <a:latin typeface="Söhne"/>
              </a:rPr>
              <a:t>doivent</a:t>
            </a:r>
            <a:r>
              <a:rPr lang="en-US" b="0" i="0" dirty="0">
                <a:solidFill>
                  <a:srgbClr val="ECECEC"/>
                </a:solidFill>
                <a:effectLst/>
                <a:latin typeface="Söhne"/>
              </a:rPr>
              <a:t> </a:t>
            </a:r>
            <a:r>
              <a:rPr lang="en-US" b="0" i="0" dirty="0" err="1">
                <a:solidFill>
                  <a:srgbClr val="ECECEC"/>
                </a:solidFill>
                <a:effectLst/>
                <a:latin typeface="Söhne"/>
              </a:rPr>
              <a:t>être</a:t>
            </a:r>
            <a:r>
              <a:rPr lang="en-US" b="0" i="0" dirty="0">
                <a:solidFill>
                  <a:srgbClr val="ECECEC"/>
                </a:solidFill>
                <a:effectLst/>
                <a:latin typeface="Söhne"/>
              </a:rPr>
              <a:t> </a:t>
            </a:r>
            <a:r>
              <a:rPr lang="en-US" b="0" i="0" dirty="0" err="1">
                <a:solidFill>
                  <a:srgbClr val="ECECEC"/>
                </a:solidFill>
                <a:effectLst/>
                <a:latin typeface="Söhne"/>
              </a:rPr>
              <a:t>immuables</a:t>
            </a:r>
            <a:r>
              <a:rPr lang="en-US" b="0" i="0" dirty="0">
                <a:solidFill>
                  <a:srgbClr val="ECECEC"/>
                </a:solidFill>
                <a:effectLst/>
                <a:latin typeface="Söhne"/>
              </a:rPr>
              <a:t> pour </a:t>
            </a:r>
            <a:r>
              <a:rPr lang="en-US" b="0" i="0" dirty="0" err="1">
                <a:solidFill>
                  <a:srgbClr val="ECECEC"/>
                </a:solidFill>
                <a:effectLst/>
                <a:latin typeface="Söhne"/>
              </a:rPr>
              <a:t>être</a:t>
            </a:r>
            <a:r>
              <a:rPr lang="en-US" b="0" i="0" dirty="0">
                <a:solidFill>
                  <a:srgbClr val="ECECEC"/>
                </a:solidFill>
                <a:effectLst/>
                <a:latin typeface="Söhne"/>
              </a:rPr>
              <a:t> </a:t>
            </a:r>
            <a:r>
              <a:rPr lang="en-US" b="0" i="0" dirty="0" err="1">
                <a:solidFill>
                  <a:srgbClr val="ECECEC"/>
                </a:solidFill>
                <a:effectLst/>
                <a:latin typeface="Söhne"/>
              </a:rPr>
              <a:t>utilisés</a:t>
            </a:r>
            <a:r>
              <a:rPr lang="en-US" b="0" i="0" dirty="0">
                <a:solidFill>
                  <a:srgbClr val="ECECEC"/>
                </a:solidFill>
                <a:effectLst/>
                <a:latin typeface="Söhne"/>
              </a:rPr>
              <a:t> </a:t>
            </a:r>
            <a:r>
              <a:rPr lang="en-US" b="0" i="0" dirty="0" err="1">
                <a:solidFill>
                  <a:srgbClr val="ECECEC"/>
                </a:solidFill>
                <a:effectLst/>
                <a:latin typeface="Söhne"/>
              </a:rPr>
              <a:t>comme</a:t>
            </a:r>
            <a:r>
              <a:rPr lang="en-US" b="0" i="0" dirty="0">
                <a:solidFill>
                  <a:srgbClr val="ECECEC"/>
                </a:solidFill>
                <a:effectLst/>
                <a:latin typeface="Söhne"/>
              </a:rPr>
              <a:t> </a:t>
            </a:r>
            <a:r>
              <a:rPr lang="en-US" b="0" i="0" dirty="0" err="1">
                <a:solidFill>
                  <a:srgbClr val="ECECEC"/>
                </a:solidFill>
                <a:effectLst/>
                <a:latin typeface="Söhne"/>
              </a:rPr>
              <a:t>clés</a:t>
            </a:r>
            <a:r>
              <a:rPr lang="en-US" b="0" i="0" dirty="0">
                <a:solidFill>
                  <a:srgbClr val="ECECEC"/>
                </a:solidFill>
                <a:effectLst/>
                <a:latin typeface="Söhne"/>
              </a:rPr>
              <a:t> dans un </a:t>
            </a:r>
            <a:r>
              <a:rPr lang="en-US" b="0" i="0" dirty="0" err="1">
                <a:solidFill>
                  <a:srgbClr val="ECECEC"/>
                </a:solidFill>
                <a:effectLst/>
                <a:latin typeface="Söhne"/>
              </a:rPr>
              <a:t>dictionnaire</a:t>
            </a:r>
            <a:r>
              <a:rPr lang="en-US" b="0" i="0" dirty="0">
                <a:solidFill>
                  <a:srgbClr val="ECECEC"/>
                </a:solidFill>
                <a:effectLst/>
                <a:latin typeface="Söhne"/>
              </a:rPr>
              <a:t>.</a:t>
            </a:r>
          </a:p>
          <a:p>
            <a:pPr algn="l">
              <a:buFont typeface="+mj-lt"/>
              <a:buAutoNum type="arabicPeriod"/>
            </a:pPr>
            <a:r>
              <a:rPr lang="en-US" b="1" i="0" dirty="0">
                <a:solidFill>
                  <a:srgbClr val="ECECEC"/>
                </a:solidFill>
                <a:effectLst/>
                <a:latin typeface="Söhne"/>
              </a:rPr>
              <a:t>Retour de </a:t>
            </a:r>
            <a:r>
              <a:rPr lang="en-US" b="1" i="0" dirty="0" err="1">
                <a:solidFill>
                  <a:srgbClr val="ECECEC"/>
                </a:solidFill>
                <a:effectLst/>
                <a:latin typeface="Söhne"/>
              </a:rPr>
              <a:t>candidate_itemset</a:t>
            </a:r>
            <a:r>
              <a:rPr lang="en-US" b="0" i="0" dirty="0">
                <a:solidFill>
                  <a:srgbClr val="ECECEC"/>
                </a:solidFill>
                <a:effectLst/>
                <a:latin typeface="Söhne"/>
              </a:rPr>
              <a:t> : Une </a:t>
            </a:r>
            <a:r>
              <a:rPr lang="en-US" b="0" i="0" dirty="0" err="1">
                <a:solidFill>
                  <a:srgbClr val="ECECEC"/>
                </a:solidFill>
                <a:effectLst/>
                <a:latin typeface="Söhne"/>
              </a:rPr>
              <a:t>fois</a:t>
            </a:r>
            <a:r>
              <a:rPr lang="en-US" b="0" i="0" dirty="0">
                <a:solidFill>
                  <a:srgbClr val="ECECEC"/>
                </a:solidFill>
                <a:effectLst/>
                <a:latin typeface="Söhne"/>
              </a:rPr>
              <a:t> que </a:t>
            </a:r>
            <a:r>
              <a:rPr lang="en-US" b="0" i="0" dirty="0" err="1">
                <a:solidFill>
                  <a:srgbClr val="ECECEC"/>
                </a:solidFill>
                <a:effectLst/>
                <a:latin typeface="Söhne"/>
              </a:rPr>
              <a:t>tous</a:t>
            </a:r>
            <a:r>
              <a:rPr lang="en-US" b="0" i="0" dirty="0">
                <a:solidFill>
                  <a:srgbClr val="ECECEC"/>
                </a:solidFill>
                <a:effectLst/>
                <a:latin typeface="Söhne"/>
              </a:rPr>
              <a:t> les ensembles </a:t>
            </a:r>
            <a:r>
              <a:rPr lang="en-US" b="0" i="0" dirty="0" err="1">
                <a:solidFill>
                  <a:srgbClr val="ECECEC"/>
                </a:solidFill>
                <a:effectLst/>
                <a:latin typeface="Söhne"/>
              </a:rPr>
              <a:t>candidats</a:t>
            </a:r>
            <a:r>
              <a:rPr lang="en-US" b="0" i="0" dirty="0">
                <a:solidFill>
                  <a:srgbClr val="ECECEC"/>
                </a:solidFill>
                <a:effectLst/>
                <a:latin typeface="Söhne"/>
              </a:rPr>
              <a:t> </a:t>
            </a:r>
            <a:r>
              <a:rPr lang="en-US" b="0" i="0" dirty="0" err="1">
                <a:solidFill>
                  <a:srgbClr val="ECECEC"/>
                </a:solidFill>
                <a:effectLst/>
                <a:latin typeface="Söhne"/>
              </a:rPr>
              <a:t>ont</a:t>
            </a:r>
            <a:r>
              <a:rPr lang="en-US" b="0" i="0" dirty="0">
                <a:solidFill>
                  <a:srgbClr val="ECECEC"/>
                </a:solidFill>
                <a:effectLst/>
                <a:latin typeface="Söhne"/>
              </a:rPr>
              <a:t> </a:t>
            </a:r>
            <a:r>
              <a:rPr lang="en-US" b="0" i="0" dirty="0" err="1">
                <a:solidFill>
                  <a:srgbClr val="ECECEC"/>
                </a:solidFill>
                <a:effectLst/>
                <a:latin typeface="Söhne"/>
              </a:rPr>
              <a:t>été</a:t>
            </a:r>
            <a:r>
              <a:rPr lang="en-US" b="0" i="0" dirty="0">
                <a:solidFill>
                  <a:srgbClr val="ECECEC"/>
                </a:solidFill>
                <a:effectLst/>
                <a:latin typeface="Söhne"/>
              </a:rPr>
              <a:t> </a:t>
            </a:r>
            <a:r>
              <a:rPr lang="en-US" b="0" i="0" dirty="0" err="1">
                <a:solidFill>
                  <a:srgbClr val="ECECEC"/>
                </a:solidFill>
                <a:effectLst/>
                <a:latin typeface="Söhne"/>
              </a:rPr>
              <a:t>créés</a:t>
            </a:r>
            <a:r>
              <a:rPr lang="en-US" b="0" i="0" dirty="0">
                <a:solidFill>
                  <a:srgbClr val="ECECEC"/>
                </a:solidFill>
                <a:effectLst/>
                <a:latin typeface="Söhne"/>
              </a:rPr>
              <a:t>, </a:t>
            </a:r>
            <a:r>
              <a:rPr lang="en-US" b="0" i="0" dirty="0" err="1">
                <a:solidFill>
                  <a:srgbClr val="ECECEC"/>
                </a:solidFill>
                <a:effectLst/>
                <a:latin typeface="Söhne"/>
              </a:rPr>
              <a:t>l'ensemble</a:t>
            </a:r>
            <a:r>
              <a:rPr lang="en-US" b="0" i="0" dirty="0">
                <a:solidFill>
                  <a:srgbClr val="ECECEC"/>
                </a:solidFill>
                <a:effectLst/>
                <a:latin typeface="Söhne"/>
              </a:rPr>
              <a:t> </a:t>
            </a:r>
            <a:r>
              <a:rPr lang="en-US" b="0" i="0" dirty="0" err="1">
                <a:solidFill>
                  <a:srgbClr val="ECECEC"/>
                </a:solidFill>
                <a:effectLst/>
                <a:latin typeface="Söhne"/>
              </a:rPr>
              <a:t>candidate_itemset</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retourné</a:t>
            </a:r>
            <a:r>
              <a:rPr lang="en-US" b="0" i="0" dirty="0">
                <a:solidFill>
                  <a:srgbClr val="ECECEC"/>
                </a:solidFill>
                <a:effectLst/>
                <a:latin typeface="Söhne"/>
              </a:rPr>
              <a:t>.</a:t>
            </a:r>
          </a:p>
          <a:p>
            <a:pPr algn="l"/>
            <a:r>
              <a:rPr lang="en-US" b="0" i="0" dirty="0" err="1">
                <a:solidFill>
                  <a:srgbClr val="ECECEC"/>
                </a:solidFill>
                <a:effectLst/>
                <a:latin typeface="Söhne"/>
              </a:rPr>
              <a:t>En</a:t>
            </a:r>
            <a:r>
              <a:rPr lang="en-US" b="0" i="0" dirty="0">
                <a:solidFill>
                  <a:srgbClr val="ECECEC"/>
                </a:solidFill>
                <a:effectLst/>
                <a:latin typeface="Söhne"/>
              </a:rPr>
              <a:t> résumé, </a:t>
            </a: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fonction</a:t>
            </a:r>
            <a:r>
              <a:rPr lang="en-US" b="0" i="0" dirty="0">
                <a:solidFill>
                  <a:srgbClr val="ECECEC"/>
                </a:solidFill>
                <a:effectLst/>
                <a:latin typeface="Söhne"/>
              </a:rPr>
              <a:t> </a:t>
            </a:r>
            <a:r>
              <a:rPr lang="en-US" b="0" i="0" dirty="0" err="1">
                <a:solidFill>
                  <a:srgbClr val="ECECEC"/>
                </a:solidFill>
                <a:effectLst/>
                <a:latin typeface="Söhne"/>
              </a:rPr>
              <a:t>génère</a:t>
            </a:r>
            <a:r>
              <a:rPr lang="en-US" b="0" i="0" dirty="0">
                <a:solidFill>
                  <a:srgbClr val="ECECEC"/>
                </a:solidFill>
                <a:effectLst/>
                <a:latin typeface="Söhne"/>
              </a:rPr>
              <a:t> </a:t>
            </a:r>
            <a:r>
              <a:rPr lang="en-US" b="0" i="0" dirty="0" err="1">
                <a:solidFill>
                  <a:srgbClr val="ECECEC"/>
                </a:solidFill>
                <a:effectLst/>
                <a:latin typeface="Söhne"/>
              </a:rPr>
              <a:t>tous</a:t>
            </a:r>
            <a:r>
              <a:rPr lang="en-US" b="0" i="0" dirty="0">
                <a:solidFill>
                  <a:srgbClr val="ECECEC"/>
                </a:solidFill>
                <a:effectLst/>
                <a:latin typeface="Söhne"/>
              </a:rPr>
              <a:t> les ensembles </a:t>
            </a:r>
            <a:r>
              <a:rPr lang="en-US" b="0" i="0" dirty="0" err="1">
                <a:solidFill>
                  <a:srgbClr val="ECECEC"/>
                </a:solidFill>
                <a:effectLst/>
                <a:latin typeface="Söhne"/>
              </a:rPr>
              <a:t>candidats</a:t>
            </a:r>
            <a:r>
              <a:rPr lang="en-US" b="0" i="0" dirty="0">
                <a:solidFill>
                  <a:srgbClr val="ECECEC"/>
                </a:solidFill>
                <a:effectLst/>
                <a:latin typeface="Söhne"/>
              </a:rPr>
              <a:t> </a:t>
            </a:r>
            <a:r>
              <a:rPr lang="en-US" b="0" i="0" dirty="0" err="1">
                <a:solidFill>
                  <a:srgbClr val="ECECEC"/>
                </a:solidFill>
                <a:effectLst/>
                <a:latin typeface="Söhne"/>
              </a:rPr>
              <a:t>possibles</a:t>
            </a:r>
            <a:r>
              <a:rPr lang="en-US" b="0" i="0" dirty="0">
                <a:solidFill>
                  <a:srgbClr val="ECECEC"/>
                </a:solidFill>
                <a:effectLst/>
                <a:latin typeface="Söhne"/>
              </a:rPr>
              <a:t> pour les </a:t>
            </a:r>
            <a:r>
              <a:rPr lang="en-US" b="0" i="0" dirty="0" err="1">
                <a:solidFill>
                  <a:srgbClr val="ECECEC"/>
                </a:solidFill>
                <a:effectLst/>
                <a:latin typeface="Söhne"/>
              </a:rPr>
              <a:t>éléments</a:t>
            </a:r>
            <a:r>
              <a:rPr lang="en-US" b="0" i="0" dirty="0">
                <a:solidFill>
                  <a:srgbClr val="ECECEC"/>
                </a:solidFill>
                <a:effectLst/>
                <a:latin typeface="Söhne"/>
              </a:rPr>
              <a:t> </a:t>
            </a:r>
            <a:r>
              <a:rPr lang="en-US" b="0" i="0" dirty="0" err="1">
                <a:solidFill>
                  <a:srgbClr val="ECECEC"/>
                </a:solidFill>
                <a:effectLst/>
                <a:latin typeface="Söhne"/>
              </a:rPr>
              <a:t>individuels</a:t>
            </a:r>
            <a:r>
              <a:rPr lang="en-US" b="0" i="0" dirty="0">
                <a:solidFill>
                  <a:srgbClr val="ECECEC"/>
                </a:solidFill>
                <a:effectLst/>
                <a:latin typeface="Söhne"/>
              </a:rPr>
              <a:t> </a:t>
            </a:r>
            <a:r>
              <a:rPr lang="en-US" b="0" i="0" dirty="0" err="1">
                <a:solidFill>
                  <a:srgbClr val="ECECEC"/>
                </a:solidFill>
                <a:effectLst/>
                <a:latin typeface="Söhne"/>
              </a:rPr>
              <a:t>présents</a:t>
            </a:r>
            <a:r>
              <a:rPr lang="en-US" b="0" i="0" dirty="0">
                <a:solidFill>
                  <a:srgbClr val="ECECEC"/>
                </a:solidFill>
                <a:effectLst/>
                <a:latin typeface="Söhne"/>
              </a:rPr>
              <a:t> dans les transactions du jeu de </a:t>
            </a:r>
            <a:r>
              <a:rPr lang="en-US" b="0" i="0" dirty="0" err="1">
                <a:solidFill>
                  <a:srgbClr val="ECECEC"/>
                </a:solidFill>
                <a:effectLst/>
                <a:latin typeface="Söhne"/>
              </a:rPr>
              <a:t>données</a:t>
            </a:r>
            <a:r>
              <a:rPr lang="en-US" b="0" i="0" dirty="0">
                <a:solidFill>
                  <a:srgbClr val="ECECEC"/>
                </a:solidFill>
                <a:effectLst/>
                <a:latin typeface="Söhne"/>
              </a:rPr>
              <a:t>. </a:t>
            </a:r>
            <a:r>
              <a:rPr lang="en-US" b="0" i="0" dirty="0" err="1">
                <a:solidFill>
                  <a:srgbClr val="ECECEC"/>
                </a:solidFill>
                <a:effectLst/>
                <a:latin typeface="Söhne"/>
              </a:rPr>
              <a:t>Ces</a:t>
            </a:r>
            <a:r>
              <a:rPr lang="en-US" b="0" i="0" dirty="0">
                <a:solidFill>
                  <a:srgbClr val="ECECEC"/>
                </a:solidFill>
                <a:effectLst/>
                <a:latin typeface="Söhne"/>
              </a:rPr>
              <a:t> ensembles </a:t>
            </a:r>
            <a:r>
              <a:rPr lang="en-US" b="0" i="0" dirty="0" err="1">
                <a:solidFill>
                  <a:srgbClr val="ECECEC"/>
                </a:solidFill>
                <a:effectLst/>
                <a:latin typeface="Söhne"/>
              </a:rPr>
              <a:t>candidats</a:t>
            </a:r>
            <a:r>
              <a:rPr lang="en-US" b="0" i="0" dirty="0">
                <a:solidFill>
                  <a:srgbClr val="ECECEC"/>
                </a:solidFill>
                <a:effectLst/>
                <a:latin typeface="Söhne"/>
              </a:rPr>
              <a:t> </a:t>
            </a:r>
            <a:r>
              <a:rPr lang="en-US" b="0" i="0" dirty="0" err="1">
                <a:solidFill>
                  <a:srgbClr val="ECECEC"/>
                </a:solidFill>
                <a:effectLst/>
                <a:latin typeface="Söhne"/>
              </a:rPr>
              <a:t>serviront</a:t>
            </a:r>
            <a:r>
              <a:rPr lang="en-US" b="0" i="0" dirty="0">
                <a:solidFill>
                  <a:srgbClr val="ECECEC"/>
                </a:solidFill>
                <a:effectLst/>
                <a:latin typeface="Söhne"/>
              </a:rPr>
              <a:t> de base pour </a:t>
            </a:r>
            <a:r>
              <a:rPr lang="en-US" b="0" i="0" dirty="0" err="1">
                <a:solidFill>
                  <a:srgbClr val="ECECEC"/>
                </a:solidFill>
                <a:effectLst/>
                <a:latin typeface="Söhne"/>
              </a:rPr>
              <a:t>générer</a:t>
            </a:r>
            <a:r>
              <a:rPr lang="en-US" b="0" i="0" dirty="0">
                <a:solidFill>
                  <a:srgbClr val="ECECEC"/>
                </a:solidFill>
                <a:effectLst/>
                <a:latin typeface="Söhne"/>
              </a:rPr>
              <a:t> les ensembles </a:t>
            </a:r>
            <a:r>
              <a:rPr lang="en-US" b="0" i="0" dirty="0" err="1">
                <a:solidFill>
                  <a:srgbClr val="ECECEC"/>
                </a:solidFill>
                <a:effectLst/>
                <a:latin typeface="Söhne"/>
              </a:rPr>
              <a:t>fréquents</a:t>
            </a:r>
            <a:r>
              <a:rPr lang="en-US" b="0" i="0" dirty="0">
                <a:solidFill>
                  <a:srgbClr val="ECECEC"/>
                </a:solidFill>
                <a:effectLst/>
                <a:latin typeface="Söhne"/>
              </a:rPr>
              <a:t> </a:t>
            </a:r>
            <a:r>
              <a:rPr lang="en-US" b="0" i="0" dirty="0" err="1">
                <a:solidFill>
                  <a:srgbClr val="ECECEC"/>
                </a:solidFill>
                <a:effectLst/>
                <a:latin typeface="Söhne"/>
              </a:rPr>
              <a:t>lors</a:t>
            </a:r>
            <a:r>
              <a:rPr lang="en-US" b="0" i="0" dirty="0">
                <a:solidFill>
                  <a:srgbClr val="ECECEC"/>
                </a:solidFill>
                <a:effectLst/>
                <a:latin typeface="Söhne"/>
              </a:rPr>
              <a:t> de </a:t>
            </a:r>
            <a:r>
              <a:rPr lang="en-US" b="0" i="0" dirty="0" err="1">
                <a:solidFill>
                  <a:srgbClr val="ECECEC"/>
                </a:solidFill>
                <a:effectLst/>
                <a:latin typeface="Söhne"/>
              </a:rPr>
              <a:t>l'exécution</a:t>
            </a:r>
            <a:r>
              <a:rPr lang="en-US" b="0" i="0" dirty="0">
                <a:solidFill>
                  <a:srgbClr val="ECECEC"/>
                </a:solidFill>
                <a:effectLst/>
                <a:latin typeface="Söhne"/>
              </a:rPr>
              <a:t> de </a:t>
            </a:r>
            <a:r>
              <a:rPr lang="en-US" b="0" i="0" dirty="0" err="1">
                <a:solidFill>
                  <a:srgbClr val="ECECEC"/>
                </a:solidFill>
                <a:effectLst/>
                <a:latin typeface="Söhne"/>
              </a:rPr>
              <a:t>l'algorithme</a:t>
            </a:r>
            <a:r>
              <a:rPr lang="en-US" b="0" i="0" dirty="0">
                <a:solidFill>
                  <a:srgbClr val="ECECEC"/>
                </a:solidFill>
                <a:effectLst/>
                <a:latin typeface="Söhne"/>
              </a:rPr>
              <a:t> </a:t>
            </a:r>
            <a:r>
              <a:rPr lang="en-US" b="0" i="0" dirty="0" err="1">
                <a:solidFill>
                  <a:srgbClr val="ECECEC"/>
                </a:solidFill>
                <a:effectLst/>
                <a:latin typeface="Söhne"/>
              </a:rPr>
              <a:t>Apriori</a:t>
            </a:r>
            <a:r>
              <a:rPr lang="en-US" b="0" i="0" dirty="0">
                <a:solidFill>
                  <a:srgbClr val="ECECEC"/>
                </a:solidFill>
                <a:effectLst/>
                <a:latin typeface="Söhne"/>
              </a:rPr>
              <a:t>.</a:t>
            </a:r>
          </a:p>
        </p:txBody>
      </p:sp>
      <p:sp>
        <p:nvSpPr>
          <p:cNvPr id="4" name="Slide Number Placeholder 3"/>
          <p:cNvSpPr>
            <a:spLocks noGrp="1"/>
          </p:cNvSpPr>
          <p:nvPr>
            <p:ph type="sldNum" sz="quarter" idx="5"/>
          </p:nvPr>
        </p:nvSpPr>
        <p:spPr/>
        <p:txBody>
          <a:bodyPr/>
          <a:lstStyle/>
          <a:p>
            <a:fld id="{11560694-1FB3-AD42-91F0-0294D672FD2F}" type="slidenum">
              <a:rPr lang="fr-FR" smtClean="0"/>
              <a:t>19</a:t>
            </a:fld>
            <a:endParaRPr lang="fr-FR"/>
          </a:p>
        </p:txBody>
      </p:sp>
    </p:spTree>
    <p:extLst>
      <p:ext uri="{BB962C8B-B14F-4D97-AF65-F5344CB8AC3E}">
        <p14:creationId xmlns:p14="http://schemas.microsoft.com/office/powerpoint/2010/main" val="4173507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noProof="0" dirty="0">
                <a:solidFill>
                  <a:srgbClr val="ECECEC"/>
                </a:solidFill>
                <a:effectLst/>
                <a:latin typeface="Söhne"/>
              </a:rPr>
              <a:t>Cette fonction </a:t>
            </a:r>
            <a:r>
              <a:rPr lang="fr-FR" b="0" i="0" noProof="0" dirty="0" err="1">
                <a:solidFill>
                  <a:srgbClr val="ECECEC"/>
                </a:solidFill>
                <a:effectLst/>
                <a:latin typeface="Söhne"/>
              </a:rPr>
              <a:t>filter_candidates</a:t>
            </a:r>
            <a:r>
              <a:rPr lang="fr-FR" b="0" i="0" noProof="0" dirty="0">
                <a:solidFill>
                  <a:srgbClr val="ECECEC"/>
                </a:solidFill>
                <a:effectLst/>
                <a:latin typeface="Söhne"/>
              </a:rPr>
              <a:t> filtre les candidats générés précédemment en fonction du support minimum spécifié</a:t>
            </a:r>
          </a:p>
          <a:p>
            <a:pPr algn="l"/>
            <a:endParaRPr lang="fr-FR" b="0" i="0" noProof="0" dirty="0">
              <a:solidFill>
                <a:srgbClr val="ECECEC"/>
              </a:solidFill>
              <a:effectLst/>
              <a:latin typeface="Söhne"/>
            </a:endParaRPr>
          </a:p>
          <a:p>
            <a:pPr algn="l">
              <a:buFont typeface="Arial" panose="020B0604020202020204" pitchFamily="34" charset="0"/>
              <a:buChar char="•"/>
            </a:pPr>
            <a:r>
              <a:rPr lang="en-US" b="0" i="0" dirty="0" err="1">
                <a:solidFill>
                  <a:srgbClr val="ECECEC"/>
                </a:solidFill>
                <a:effectLst/>
                <a:latin typeface="Söhne"/>
              </a:rPr>
              <a:t>support_counts</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un </a:t>
            </a:r>
            <a:r>
              <a:rPr lang="en-US" b="0" i="0" dirty="0" err="1">
                <a:solidFill>
                  <a:srgbClr val="ECECEC"/>
                </a:solidFill>
                <a:effectLst/>
                <a:latin typeface="Söhne"/>
              </a:rPr>
              <a:t>dictionnaire</a:t>
            </a:r>
            <a:r>
              <a:rPr lang="en-US" b="0" i="0" dirty="0">
                <a:solidFill>
                  <a:srgbClr val="ECECEC"/>
                </a:solidFill>
                <a:effectLst/>
                <a:latin typeface="Söhne"/>
              </a:rPr>
              <a:t> qui </a:t>
            </a:r>
            <a:r>
              <a:rPr lang="en-US" b="0" i="0" dirty="0" err="1">
                <a:solidFill>
                  <a:srgbClr val="ECECEC"/>
                </a:solidFill>
                <a:effectLst/>
                <a:latin typeface="Söhne"/>
              </a:rPr>
              <a:t>stocke</a:t>
            </a:r>
            <a:r>
              <a:rPr lang="en-US" b="0" i="0" dirty="0">
                <a:solidFill>
                  <a:srgbClr val="ECECEC"/>
                </a:solidFill>
                <a:effectLst/>
                <a:latin typeface="Söhne"/>
              </a:rPr>
              <a:t> le </a:t>
            </a:r>
            <a:r>
              <a:rPr lang="en-US" b="0" i="0" dirty="0" err="1">
                <a:solidFill>
                  <a:srgbClr val="ECECEC"/>
                </a:solidFill>
                <a:effectLst/>
                <a:latin typeface="Söhne"/>
              </a:rPr>
              <a:t>nombre</a:t>
            </a:r>
            <a:r>
              <a:rPr lang="en-US" b="0" i="0" dirty="0">
                <a:solidFill>
                  <a:srgbClr val="ECECEC"/>
                </a:solidFill>
                <a:effectLst/>
                <a:latin typeface="Söhne"/>
              </a:rPr>
              <a:t> </a:t>
            </a:r>
            <a:r>
              <a:rPr lang="en-US" b="0" i="0" dirty="0" err="1">
                <a:solidFill>
                  <a:srgbClr val="ECECEC"/>
                </a:solidFill>
                <a:effectLst/>
                <a:latin typeface="Söhne"/>
              </a:rPr>
              <a:t>d'occurrences</a:t>
            </a:r>
            <a:r>
              <a:rPr lang="en-US" b="0" i="0" dirty="0">
                <a:solidFill>
                  <a:srgbClr val="ECECEC"/>
                </a:solidFill>
                <a:effectLst/>
                <a:latin typeface="Söhne"/>
              </a:rPr>
              <a:t> de </a:t>
            </a:r>
            <a:r>
              <a:rPr lang="en-US" b="0" i="0" dirty="0" err="1">
                <a:solidFill>
                  <a:srgbClr val="ECECEC"/>
                </a:solidFill>
                <a:effectLst/>
                <a:latin typeface="Söhne"/>
              </a:rPr>
              <a:t>chaque</a:t>
            </a:r>
            <a:r>
              <a:rPr lang="en-US" b="0" i="0" dirty="0">
                <a:solidFill>
                  <a:srgbClr val="ECECEC"/>
                </a:solidFill>
                <a:effectLst/>
                <a:latin typeface="Söhne"/>
              </a:rPr>
              <a:t> </a:t>
            </a:r>
            <a:r>
              <a:rPr lang="en-US" b="0" i="0" dirty="0" err="1">
                <a:solidFill>
                  <a:srgbClr val="ECECEC"/>
                </a:solidFill>
                <a:effectLst/>
                <a:latin typeface="Söhne"/>
              </a:rPr>
              <a:t>candidat</a:t>
            </a:r>
            <a:r>
              <a:rPr lang="en-US" b="0" i="0" dirty="0">
                <a:solidFill>
                  <a:srgbClr val="ECECEC"/>
                </a:solidFill>
                <a:effectLst/>
                <a:latin typeface="Söhne"/>
              </a:rPr>
              <a:t> itemset.</a:t>
            </a:r>
          </a:p>
          <a:p>
            <a:pPr algn="l">
              <a:buFont typeface="Arial" panose="020B0604020202020204" pitchFamily="34" charset="0"/>
              <a:buChar char="•"/>
            </a:pPr>
            <a:r>
              <a:rPr lang="en-US" b="0" i="0" dirty="0">
                <a:solidFill>
                  <a:srgbClr val="ECECEC"/>
                </a:solidFill>
                <a:effectLst/>
                <a:latin typeface="Söhne"/>
              </a:rPr>
              <a:t>candidate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l'itemset</a:t>
            </a:r>
            <a:r>
              <a:rPr lang="en-US" b="0" i="0" dirty="0">
                <a:solidFill>
                  <a:srgbClr val="ECECEC"/>
                </a:solidFill>
                <a:effectLst/>
                <a:latin typeface="Söhne"/>
              </a:rPr>
              <a:t> </a:t>
            </a:r>
            <a:r>
              <a:rPr lang="en-US" b="0" i="0" dirty="0" err="1">
                <a:solidFill>
                  <a:srgbClr val="ECECEC"/>
                </a:solidFill>
                <a:effectLst/>
                <a:latin typeface="Söhne"/>
              </a:rPr>
              <a:t>candidat</a:t>
            </a:r>
            <a:r>
              <a:rPr lang="en-US" b="0" i="0" dirty="0">
                <a:solidFill>
                  <a:srgbClr val="ECECEC"/>
                </a:solidFill>
                <a:effectLst/>
                <a:latin typeface="Söhne"/>
              </a:rPr>
              <a:t> </a:t>
            </a:r>
            <a:r>
              <a:rPr lang="en-US" b="0" i="0" dirty="0" err="1">
                <a:solidFill>
                  <a:srgbClr val="ECECEC"/>
                </a:solidFill>
                <a:effectLst/>
                <a:latin typeface="Söhne"/>
              </a:rPr>
              <a:t>actuellement</a:t>
            </a:r>
            <a:r>
              <a:rPr lang="en-US" b="0" i="0" dirty="0">
                <a:solidFill>
                  <a:srgbClr val="ECECEC"/>
                </a:solidFill>
                <a:effectLst/>
                <a:latin typeface="Söhne"/>
              </a:rPr>
              <a:t> </a:t>
            </a:r>
            <a:r>
              <a:rPr lang="en-US" b="0" i="0" dirty="0" err="1">
                <a:solidFill>
                  <a:srgbClr val="ECECEC"/>
                </a:solidFill>
                <a:effectLst/>
                <a:latin typeface="Söhne"/>
              </a:rPr>
              <a:t>examiné</a:t>
            </a:r>
            <a:r>
              <a:rPr lang="en-US" b="0" i="0" dirty="0">
                <a:solidFill>
                  <a:srgbClr val="ECECEC"/>
                </a:solidFill>
                <a:effectLst/>
                <a:latin typeface="Söhne"/>
              </a:rPr>
              <a:t>.</a:t>
            </a:r>
          </a:p>
          <a:p>
            <a:pPr algn="l">
              <a:buFont typeface="Arial" panose="020B0604020202020204" pitchFamily="34" charset="0"/>
              <a:buChar char="•"/>
            </a:pPr>
            <a:endParaRPr lang="en-US" b="0" i="0" dirty="0">
              <a:solidFill>
                <a:srgbClr val="ECECEC"/>
              </a:solidFill>
              <a:effectLst/>
              <a:latin typeface="Söhne"/>
            </a:endParaRPr>
          </a:p>
          <a:p>
            <a:pPr algn="l">
              <a:buFont typeface="Arial" panose="020B0604020202020204" pitchFamily="34" charset="0"/>
              <a:buChar char="•"/>
            </a:pPr>
            <a:r>
              <a:rPr lang="en-US" b="0" i="0" dirty="0" err="1">
                <a:solidFill>
                  <a:srgbClr val="ECECEC"/>
                </a:solidFill>
                <a:effectLst/>
                <a:latin typeface="Söhne"/>
              </a:rPr>
              <a:t>support_counts</a:t>
            </a:r>
            <a:r>
              <a:rPr lang="en-US" b="0" i="0" dirty="0">
                <a:solidFill>
                  <a:srgbClr val="ECECEC"/>
                </a:solidFill>
                <a:effectLst/>
                <a:latin typeface="Söhne"/>
              </a:rPr>
              <a:t>[candidate] = </a:t>
            </a:r>
            <a:r>
              <a:rPr lang="en-US" b="0" i="0" dirty="0" err="1">
                <a:solidFill>
                  <a:srgbClr val="ECECEC"/>
                </a:solidFill>
                <a:effectLst/>
                <a:latin typeface="Söhne"/>
              </a:rPr>
              <a:t>support_counts.get</a:t>
            </a:r>
            <a:r>
              <a:rPr lang="en-US" b="0" i="0" dirty="0">
                <a:solidFill>
                  <a:srgbClr val="ECECEC"/>
                </a:solidFill>
                <a:effectLst/>
                <a:latin typeface="Söhne"/>
              </a:rPr>
              <a:t>(candidate, 0) + 1 </a:t>
            </a:r>
            <a:r>
              <a:rPr lang="en-US" b="0" i="0" dirty="0" err="1">
                <a:solidFill>
                  <a:srgbClr val="ECECEC"/>
                </a:solidFill>
                <a:effectLst/>
                <a:latin typeface="Söhne"/>
              </a:rPr>
              <a:t>incrémente</a:t>
            </a:r>
            <a:r>
              <a:rPr lang="en-US" b="0" i="0" dirty="0">
                <a:solidFill>
                  <a:srgbClr val="ECECEC"/>
                </a:solidFill>
                <a:effectLst/>
                <a:latin typeface="Söhne"/>
              </a:rPr>
              <a:t> le </a:t>
            </a:r>
            <a:r>
              <a:rPr lang="en-US" b="0" i="0" dirty="0" err="1">
                <a:solidFill>
                  <a:srgbClr val="ECECEC"/>
                </a:solidFill>
                <a:effectLst/>
                <a:latin typeface="Söhne"/>
              </a:rPr>
              <a:t>compteur</a:t>
            </a:r>
            <a:r>
              <a:rPr lang="en-US" b="0" i="0" dirty="0">
                <a:solidFill>
                  <a:srgbClr val="ECECEC"/>
                </a:solidFill>
                <a:effectLst/>
                <a:latin typeface="Söhne"/>
              </a:rPr>
              <a:t> </a:t>
            </a:r>
            <a:r>
              <a:rPr lang="en-US" b="0" i="0" dirty="0" err="1">
                <a:solidFill>
                  <a:srgbClr val="ECECEC"/>
                </a:solidFill>
                <a:effectLst/>
                <a:latin typeface="Söhne"/>
              </a:rPr>
              <a:t>d'occurrences</a:t>
            </a:r>
            <a:r>
              <a:rPr lang="en-US" b="0" i="0" dirty="0">
                <a:solidFill>
                  <a:srgbClr val="ECECEC"/>
                </a:solidFill>
                <a:effectLst/>
                <a:latin typeface="Söhne"/>
              </a:rPr>
              <a:t> de </a:t>
            </a:r>
            <a:r>
              <a:rPr lang="en-US" b="0" i="0" dirty="0" err="1">
                <a:solidFill>
                  <a:srgbClr val="ECECEC"/>
                </a:solidFill>
                <a:effectLst/>
                <a:latin typeface="Söhne"/>
              </a:rPr>
              <a:t>l'itemset</a:t>
            </a:r>
            <a:r>
              <a:rPr lang="en-US" b="0" i="0" dirty="0">
                <a:solidFill>
                  <a:srgbClr val="ECECEC"/>
                </a:solidFill>
                <a:effectLst/>
                <a:latin typeface="Söhne"/>
              </a:rPr>
              <a:t> </a:t>
            </a:r>
            <a:r>
              <a:rPr lang="en-US" b="0" i="0" dirty="0" err="1">
                <a:solidFill>
                  <a:srgbClr val="ECECEC"/>
                </a:solidFill>
                <a:effectLst/>
                <a:latin typeface="Söhne"/>
              </a:rPr>
              <a:t>candidat</a:t>
            </a:r>
            <a:r>
              <a:rPr lang="en-US" b="0" i="0" dirty="0">
                <a:solidFill>
                  <a:srgbClr val="ECECEC"/>
                </a:solidFill>
                <a:effectLst/>
                <a:latin typeface="Söhne"/>
              </a:rPr>
              <a:t> dans le </a:t>
            </a:r>
            <a:r>
              <a:rPr lang="en-US" b="0" i="0" dirty="0" err="1">
                <a:solidFill>
                  <a:srgbClr val="ECECEC"/>
                </a:solidFill>
                <a:effectLst/>
                <a:latin typeface="Söhne"/>
              </a:rPr>
              <a:t>dictionnaire</a:t>
            </a:r>
            <a:r>
              <a:rPr lang="en-US" b="0" i="0" dirty="0">
                <a:solidFill>
                  <a:srgbClr val="ECECEC"/>
                </a:solidFill>
                <a:effectLst/>
                <a:latin typeface="Söhne"/>
              </a:rPr>
              <a:t> </a:t>
            </a:r>
            <a:r>
              <a:rPr lang="en-US" b="0" i="0" dirty="0" err="1">
                <a:solidFill>
                  <a:srgbClr val="ECECEC"/>
                </a:solidFill>
                <a:effectLst/>
                <a:latin typeface="Söhne"/>
              </a:rPr>
              <a:t>support_counts</a:t>
            </a:r>
            <a:r>
              <a:rPr lang="en-US" b="0" i="0" dirty="0">
                <a:solidFill>
                  <a:srgbClr val="ECECEC"/>
                </a:solidFill>
                <a:effectLst/>
                <a:latin typeface="Söhne"/>
              </a:rPr>
              <a:t>. Si </a:t>
            </a:r>
            <a:r>
              <a:rPr lang="en-US" b="0" i="0" dirty="0" err="1">
                <a:solidFill>
                  <a:srgbClr val="ECECEC"/>
                </a:solidFill>
                <a:effectLst/>
                <a:latin typeface="Söhne"/>
              </a:rPr>
              <a:t>l'itemset</a:t>
            </a:r>
            <a:r>
              <a:rPr lang="en-US" b="0" i="0" dirty="0">
                <a:solidFill>
                  <a:srgbClr val="ECECEC"/>
                </a:solidFill>
                <a:effectLst/>
                <a:latin typeface="Söhne"/>
              </a:rPr>
              <a:t> </a:t>
            </a:r>
            <a:r>
              <a:rPr lang="en-US" b="0" i="0" dirty="0" err="1">
                <a:solidFill>
                  <a:srgbClr val="ECECEC"/>
                </a:solidFill>
                <a:effectLst/>
                <a:latin typeface="Söhne"/>
              </a:rPr>
              <a:t>candidat</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déjà </a:t>
            </a:r>
            <a:r>
              <a:rPr lang="en-US" b="0" i="0" dirty="0" err="1">
                <a:solidFill>
                  <a:srgbClr val="ECECEC"/>
                </a:solidFill>
                <a:effectLst/>
                <a:latin typeface="Söhne"/>
              </a:rPr>
              <a:t>présent</a:t>
            </a:r>
            <a:r>
              <a:rPr lang="en-US" b="0" i="0" dirty="0">
                <a:solidFill>
                  <a:srgbClr val="ECECEC"/>
                </a:solidFill>
                <a:effectLst/>
                <a:latin typeface="Söhne"/>
              </a:rPr>
              <a:t> dans le </a:t>
            </a:r>
            <a:r>
              <a:rPr lang="en-US" b="0" i="0" dirty="0" err="1">
                <a:solidFill>
                  <a:srgbClr val="ECECEC"/>
                </a:solidFill>
                <a:effectLst/>
                <a:latin typeface="Söhne"/>
              </a:rPr>
              <a:t>dictionnaire</a:t>
            </a:r>
            <a:r>
              <a:rPr lang="en-US" b="0" i="0" dirty="0">
                <a:solidFill>
                  <a:srgbClr val="ECECEC"/>
                </a:solidFill>
                <a:effectLst/>
                <a:latin typeface="Söhne"/>
              </a:rPr>
              <a:t>, </a:t>
            </a:r>
            <a:r>
              <a:rPr lang="en-US" b="0" i="0" dirty="0" err="1">
                <a:solidFill>
                  <a:srgbClr val="ECECEC"/>
                </a:solidFill>
                <a:effectLst/>
                <a:latin typeface="Söhne"/>
              </a:rPr>
              <a:t>sa</a:t>
            </a:r>
            <a:r>
              <a:rPr lang="en-US" b="0" i="0" dirty="0">
                <a:solidFill>
                  <a:srgbClr val="ECECEC"/>
                </a:solidFill>
                <a:effectLst/>
                <a:latin typeface="Söhne"/>
              </a:rPr>
              <a:t> </a:t>
            </a:r>
            <a:r>
              <a:rPr lang="en-US" b="0" i="0" dirty="0" err="1">
                <a:solidFill>
                  <a:srgbClr val="ECECEC"/>
                </a:solidFill>
                <a:effectLst/>
                <a:latin typeface="Söhne"/>
              </a:rPr>
              <a:t>valeur</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augmentée</a:t>
            </a:r>
            <a:r>
              <a:rPr lang="en-US" b="0" i="0" dirty="0">
                <a:solidFill>
                  <a:srgbClr val="ECECEC"/>
                </a:solidFill>
                <a:effectLst/>
                <a:latin typeface="Söhne"/>
              </a:rPr>
              <a:t> de 1. </a:t>
            </a:r>
            <a:r>
              <a:rPr lang="en-US" b="0" i="0" dirty="0" err="1">
                <a:solidFill>
                  <a:srgbClr val="ECECEC"/>
                </a:solidFill>
                <a:effectLst/>
                <a:latin typeface="Söhne"/>
              </a:rPr>
              <a:t>Sinon</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nouvelle entrée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ajoutée</a:t>
            </a:r>
            <a:r>
              <a:rPr lang="en-US" b="0" i="0" dirty="0">
                <a:solidFill>
                  <a:srgbClr val="ECECEC"/>
                </a:solidFill>
                <a:effectLst/>
                <a:latin typeface="Söhne"/>
              </a:rPr>
              <a:t> au </a:t>
            </a:r>
            <a:r>
              <a:rPr lang="en-US" b="0" i="0" dirty="0" err="1">
                <a:solidFill>
                  <a:srgbClr val="ECECEC"/>
                </a:solidFill>
                <a:effectLst/>
                <a:latin typeface="Söhne"/>
              </a:rPr>
              <a:t>dictionnaire</a:t>
            </a:r>
            <a:r>
              <a:rPr lang="en-US" b="0" i="0" dirty="0">
                <a:solidFill>
                  <a:srgbClr val="ECECEC"/>
                </a:solidFill>
                <a:effectLst/>
                <a:latin typeface="Söhne"/>
              </a:rPr>
              <a:t> avec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valeur</a:t>
            </a:r>
            <a:r>
              <a:rPr lang="en-US" b="0" i="0" dirty="0">
                <a:solidFill>
                  <a:srgbClr val="ECECEC"/>
                </a:solidFill>
                <a:effectLst/>
                <a:latin typeface="Söhne"/>
              </a:rPr>
              <a:t> de 1.</a:t>
            </a:r>
          </a:p>
          <a:p>
            <a:pPr algn="l">
              <a:buFont typeface="Arial" panose="020B0604020202020204" pitchFamily="34" charset="0"/>
              <a:buChar char="•"/>
            </a:pPr>
            <a:endParaRPr lang="en-US" b="0" i="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err="1">
                <a:solidFill>
                  <a:srgbClr val="ECECEC"/>
                </a:solidFill>
                <a:effectLst/>
                <a:latin typeface="Söhne"/>
              </a:rPr>
              <a:t>support_counts.get</a:t>
            </a:r>
            <a:r>
              <a:rPr lang="en-US" b="0" i="0" dirty="0">
                <a:solidFill>
                  <a:srgbClr val="ECECEC"/>
                </a:solidFill>
                <a:effectLst/>
                <a:latin typeface="Söhne"/>
              </a:rPr>
              <a:t>(candidate, 0) </a:t>
            </a:r>
            <a:r>
              <a:rPr lang="en-US" b="0" i="0" dirty="0" err="1">
                <a:solidFill>
                  <a:srgbClr val="ECECEC"/>
                </a:solidFill>
                <a:effectLst/>
                <a:latin typeface="Söhne"/>
              </a:rPr>
              <a:t>récupère</a:t>
            </a:r>
            <a:r>
              <a:rPr lang="en-US" b="0" i="0" dirty="0">
                <a:solidFill>
                  <a:srgbClr val="ECECEC"/>
                </a:solidFill>
                <a:effectLst/>
                <a:latin typeface="Söhne"/>
              </a:rPr>
              <a:t> le </a:t>
            </a:r>
            <a:r>
              <a:rPr lang="en-US" b="0" i="0" dirty="0" err="1">
                <a:solidFill>
                  <a:srgbClr val="ECECEC"/>
                </a:solidFill>
                <a:effectLst/>
                <a:latin typeface="Söhne"/>
              </a:rPr>
              <a:t>nombre</a:t>
            </a:r>
            <a:r>
              <a:rPr lang="en-US" b="0" i="0" dirty="0">
                <a:solidFill>
                  <a:srgbClr val="ECECEC"/>
                </a:solidFill>
                <a:effectLst/>
                <a:latin typeface="Söhne"/>
              </a:rPr>
              <a:t> </a:t>
            </a:r>
            <a:r>
              <a:rPr lang="en-US" b="0" i="0" dirty="0" err="1">
                <a:solidFill>
                  <a:srgbClr val="ECECEC"/>
                </a:solidFill>
                <a:effectLst/>
                <a:latin typeface="Söhne"/>
              </a:rPr>
              <a:t>d'occurrences</a:t>
            </a:r>
            <a:r>
              <a:rPr lang="en-US" b="0" i="0" dirty="0">
                <a:solidFill>
                  <a:srgbClr val="ECECEC"/>
                </a:solidFill>
                <a:effectLst/>
                <a:latin typeface="Söhne"/>
              </a:rPr>
              <a:t> </a:t>
            </a:r>
            <a:r>
              <a:rPr lang="en-US" b="0" i="0" dirty="0" err="1">
                <a:solidFill>
                  <a:srgbClr val="ECECEC"/>
                </a:solidFill>
                <a:effectLst/>
                <a:latin typeface="Söhne"/>
              </a:rPr>
              <a:t>actuel</a:t>
            </a:r>
            <a:r>
              <a:rPr lang="en-US" b="0" i="0" dirty="0">
                <a:solidFill>
                  <a:srgbClr val="ECECEC"/>
                </a:solidFill>
                <a:effectLst/>
                <a:latin typeface="Söhne"/>
              </a:rPr>
              <a:t> de </a:t>
            </a:r>
            <a:r>
              <a:rPr lang="en-US" b="0" i="0" dirty="0" err="1">
                <a:solidFill>
                  <a:srgbClr val="ECECEC"/>
                </a:solidFill>
                <a:effectLst/>
                <a:latin typeface="Söhne"/>
              </a:rPr>
              <a:t>l'itemset</a:t>
            </a:r>
            <a:r>
              <a:rPr lang="en-US" b="0" i="0" dirty="0">
                <a:solidFill>
                  <a:srgbClr val="ECECEC"/>
                </a:solidFill>
                <a:effectLst/>
                <a:latin typeface="Söhne"/>
              </a:rPr>
              <a:t> </a:t>
            </a:r>
            <a:r>
              <a:rPr lang="en-US" b="0" i="0" dirty="0" err="1">
                <a:solidFill>
                  <a:srgbClr val="ECECEC"/>
                </a:solidFill>
                <a:effectLst/>
                <a:latin typeface="Söhne"/>
              </a:rPr>
              <a:t>candidat</a:t>
            </a:r>
            <a:r>
              <a:rPr lang="en-US" b="0" i="0" dirty="0">
                <a:solidFill>
                  <a:srgbClr val="ECECEC"/>
                </a:solidFill>
                <a:effectLst/>
                <a:latin typeface="Söhne"/>
              </a:rPr>
              <a:t> dans le </a:t>
            </a:r>
            <a:r>
              <a:rPr lang="en-US" b="0" i="0" dirty="0" err="1">
                <a:solidFill>
                  <a:srgbClr val="ECECEC"/>
                </a:solidFill>
                <a:effectLst/>
                <a:latin typeface="Söhne"/>
              </a:rPr>
              <a:t>dictionnaire</a:t>
            </a:r>
            <a:r>
              <a:rPr lang="en-US" b="0" i="0" dirty="0">
                <a:solidFill>
                  <a:srgbClr val="ECECEC"/>
                </a:solidFill>
                <a:effectLst/>
                <a:latin typeface="Söhne"/>
              </a:rPr>
              <a:t> </a:t>
            </a:r>
            <a:r>
              <a:rPr lang="en-US" b="0" i="0" dirty="0" err="1">
                <a:solidFill>
                  <a:srgbClr val="ECECEC"/>
                </a:solidFill>
                <a:effectLst/>
                <a:latin typeface="Söhne"/>
              </a:rPr>
              <a:t>support_counts</a:t>
            </a:r>
            <a:r>
              <a:rPr lang="en-US" b="0" i="0" dirty="0">
                <a:solidFill>
                  <a:srgbClr val="ECECEC"/>
                </a:solidFill>
                <a:effectLst/>
                <a:latin typeface="Söhne"/>
              </a:rPr>
              <a:t>. Si </a:t>
            </a:r>
            <a:r>
              <a:rPr lang="en-US" b="0" i="0" dirty="0" err="1">
                <a:solidFill>
                  <a:srgbClr val="ECECEC"/>
                </a:solidFill>
                <a:effectLst/>
                <a:latin typeface="Söhne"/>
              </a:rPr>
              <a:t>l'itemset</a:t>
            </a:r>
            <a:r>
              <a:rPr lang="en-US" b="0" i="0" dirty="0">
                <a:solidFill>
                  <a:srgbClr val="ECECEC"/>
                </a:solidFill>
                <a:effectLst/>
                <a:latin typeface="Söhne"/>
              </a:rPr>
              <a:t> </a:t>
            </a:r>
            <a:r>
              <a:rPr lang="en-US" b="0" i="0" dirty="0" err="1">
                <a:solidFill>
                  <a:srgbClr val="ECECEC"/>
                </a:solidFill>
                <a:effectLst/>
                <a:latin typeface="Söhne"/>
              </a:rPr>
              <a:t>candidat</a:t>
            </a:r>
            <a:r>
              <a:rPr lang="en-US" b="0" i="0" dirty="0">
                <a:solidFill>
                  <a:srgbClr val="ECECEC"/>
                </a:solidFill>
                <a:effectLst/>
                <a:latin typeface="Söhne"/>
              </a:rPr>
              <a:t> </a:t>
            </a:r>
            <a:r>
              <a:rPr lang="en-US" b="0" i="0" dirty="0" err="1">
                <a:solidFill>
                  <a:srgbClr val="ECECEC"/>
                </a:solidFill>
                <a:effectLst/>
                <a:latin typeface="Söhne"/>
              </a:rPr>
              <a:t>n'est</a:t>
            </a:r>
            <a:r>
              <a:rPr lang="en-US" b="0" i="0" dirty="0">
                <a:solidFill>
                  <a:srgbClr val="ECECEC"/>
                </a:solidFill>
                <a:effectLst/>
                <a:latin typeface="Söhne"/>
              </a:rPr>
              <a:t> pas </a:t>
            </a:r>
            <a:r>
              <a:rPr lang="en-US" b="0" i="0" dirty="0" err="1">
                <a:solidFill>
                  <a:srgbClr val="ECECEC"/>
                </a:solidFill>
                <a:effectLst/>
                <a:latin typeface="Söhne"/>
              </a:rPr>
              <a:t>présent</a:t>
            </a:r>
            <a:r>
              <a:rPr lang="en-US" b="0" i="0" dirty="0">
                <a:solidFill>
                  <a:srgbClr val="ECECEC"/>
                </a:solidFill>
                <a:effectLst/>
                <a:latin typeface="Söhne"/>
              </a:rPr>
              <a:t> dans le </a:t>
            </a:r>
            <a:r>
              <a:rPr lang="en-US" b="0" i="0" dirty="0" err="1">
                <a:solidFill>
                  <a:srgbClr val="ECECEC"/>
                </a:solidFill>
                <a:effectLst/>
                <a:latin typeface="Söhne"/>
              </a:rPr>
              <a:t>dictionnaire</a:t>
            </a:r>
            <a:r>
              <a:rPr lang="en-US" b="0" i="0" dirty="0">
                <a:solidFill>
                  <a:srgbClr val="ECECEC"/>
                </a:solidFill>
                <a:effectLst/>
                <a:latin typeface="Söhne"/>
              </a:rPr>
              <a:t>, get() </a:t>
            </a:r>
            <a:r>
              <a:rPr lang="en-US" b="0" i="0" dirty="0" err="1">
                <a:solidFill>
                  <a:srgbClr val="ECECEC"/>
                </a:solidFill>
                <a:effectLst/>
                <a:latin typeface="Söhne"/>
              </a:rPr>
              <a:t>renvoie</a:t>
            </a:r>
            <a:r>
              <a:rPr lang="en-US" b="0" i="0" dirty="0">
                <a:solidFill>
                  <a:srgbClr val="ECECEC"/>
                </a:solidFill>
                <a:effectLst/>
                <a:latin typeface="Söhne"/>
              </a:rPr>
              <a:t> 0.</a:t>
            </a:r>
          </a:p>
          <a:p>
            <a:pPr algn="l">
              <a:buFont typeface="Arial" panose="020B0604020202020204" pitchFamily="34" charset="0"/>
              <a:buChar char="•"/>
            </a:pPr>
            <a:endParaRPr lang="en-US" b="0" i="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fr-FR" b="0" i="0" noProof="0" dirty="0">
                <a:solidFill>
                  <a:srgbClr val="ECECEC"/>
                </a:solidFill>
                <a:effectLst/>
                <a:latin typeface="Söhne"/>
              </a:rPr>
              <a:t>La fonction parcourt chaque transaction dans le </a:t>
            </a:r>
            <a:r>
              <a:rPr lang="fr-FR" b="0" i="0" noProof="0" dirty="0" err="1">
                <a:solidFill>
                  <a:srgbClr val="ECECEC"/>
                </a:solidFill>
                <a:effectLst/>
                <a:latin typeface="Söhne"/>
              </a:rPr>
              <a:t>dataset</a:t>
            </a:r>
            <a:r>
              <a:rPr lang="fr-FR" b="0" i="0" noProof="0" dirty="0">
                <a:solidFill>
                  <a:srgbClr val="ECECEC"/>
                </a:solidFill>
                <a:effectLst/>
                <a:latin typeface="Söhne"/>
              </a:rPr>
              <a:t> et chaque candidat dans </a:t>
            </a:r>
            <a:r>
              <a:rPr lang="fr-FR" b="0" i="0" noProof="0" dirty="0" err="1">
                <a:solidFill>
                  <a:srgbClr val="ECECEC"/>
                </a:solidFill>
                <a:effectLst/>
                <a:latin typeface="Söhne"/>
              </a:rPr>
              <a:t>candidate_itemset</a:t>
            </a:r>
            <a:r>
              <a:rPr lang="fr-FR" b="0" i="0" noProof="0" dirty="0">
                <a:solidFill>
                  <a:srgbClr val="ECECEC"/>
                </a:solidFill>
                <a:effectLst/>
                <a:latin typeface="Söhne"/>
              </a:rPr>
              <a:t>. Pour chaque candidat, elle vérifie si le candidat est un sous-ensemble de la transaction. Si c'est le cas, elle incrémente le compteur de support pour ce candidat.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fr-FR" b="0" i="0" noProof="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fr-FR" b="0" i="0" noProof="0" dirty="0" err="1">
                <a:solidFill>
                  <a:srgbClr val="ECECEC"/>
                </a:solidFill>
                <a:effectLst/>
                <a:latin typeface="Söhne"/>
              </a:rPr>
              <a:t>Frquent</a:t>
            </a:r>
            <a:r>
              <a:rPr lang="fr-FR" b="0" i="0" noProof="0" dirty="0">
                <a:solidFill>
                  <a:srgbClr val="ECECEC"/>
                </a:solidFill>
                <a:effectLst/>
                <a:latin typeface="Söhne"/>
              </a:rPr>
              <a:t> items </a:t>
            </a:r>
            <a:r>
              <a:rPr lang="en-US" b="0" i="0" dirty="0" err="1">
                <a:solidFill>
                  <a:srgbClr val="ECECEC"/>
                </a:solidFill>
                <a:effectLst/>
                <a:latin typeface="Söhne"/>
              </a:rPr>
              <a:t>est</a:t>
            </a:r>
            <a:r>
              <a:rPr lang="en-US" b="0" i="0" dirty="0">
                <a:solidFill>
                  <a:srgbClr val="ECECEC"/>
                </a:solidFill>
                <a:effectLst/>
                <a:latin typeface="Söhne"/>
              </a:rPr>
              <a:t> un </a:t>
            </a:r>
            <a:r>
              <a:rPr lang="en-US" b="0" i="0" dirty="0" err="1">
                <a:solidFill>
                  <a:srgbClr val="ECECEC"/>
                </a:solidFill>
                <a:effectLst/>
                <a:latin typeface="Söhne"/>
              </a:rPr>
              <a:t>dictionnaire</a:t>
            </a:r>
            <a:r>
              <a:rPr lang="en-US" b="0" i="0" dirty="0">
                <a:solidFill>
                  <a:srgbClr val="ECECEC"/>
                </a:solidFill>
                <a:effectLst/>
                <a:latin typeface="Söhne"/>
              </a:rPr>
              <a:t> qui </a:t>
            </a:r>
            <a:r>
              <a:rPr lang="en-US" b="0" i="0" dirty="0" err="1">
                <a:solidFill>
                  <a:srgbClr val="ECECEC"/>
                </a:solidFill>
                <a:effectLst/>
                <a:latin typeface="Söhne"/>
              </a:rPr>
              <a:t>stocke</a:t>
            </a:r>
            <a:r>
              <a:rPr lang="en-US" b="0" i="0" dirty="0">
                <a:solidFill>
                  <a:srgbClr val="ECECEC"/>
                </a:solidFill>
                <a:effectLst/>
                <a:latin typeface="Söhne"/>
              </a:rPr>
              <a:t> le </a:t>
            </a:r>
            <a:r>
              <a:rPr lang="en-US" b="0" i="0" dirty="0" err="1">
                <a:solidFill>
                  <a:srgbClr val="ECECEC"/>
                </a:solidFill>
                <a:effectLst/>
                <a:latin typeface="Söhne"/>
              </a:rPr>
              <a:t>condidats</a:t>
            </a:r>
            <a:r>
              <a:rPr lang="en-US" b="0" i="0" dirty="0">
                <a:solidFill>
                  <a:srgbClr val="ECECEC"/>
                </a:solidFill>
                <a:effectLst/>
                <a:latin typeface="Söhne"/>
              </a:rPr>
              <a:t> </a:t>
            </a:r>
            <a:r>
              <a:rPr lang="en-US" b="0" i="0" dirty="0" err="1">
                <a:solidFill>
                  <a:srgbClr val="ECECEC"/>
                </a:solidFill>
                <a:effectLst/>
                <a:latin typeface="Söhne"/>
              </a:rPr>
              <a:t>frequement</a:t>
            </a:r>
            <a:r>
              <a:rPr lang="en-US" b="0" i="0" dirty="0">
                <a:solidFill>
                  <a:srgbClr val="ECECEC"/>
                </a:solidFill>
                <a:effectLst/>
                <a:latin typeface="Söhne"/>
              </a:rPr>
              <a:t> utilizer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ECECEC"/>
                </a:solidFill>
                <a:effectLst/>
                <a:latin typeface="Söhne"/>
              </a:rPr>
              <a:t>.support-data : </a:t>
            </a:r>
            <a:r>
              <a:rPr lang="en-US" b="0" i="0" dirty="0" err="1">
                <a:solidFill>
                  <a:srgbClr val="ECECEC"/>
                </a:solidFill>
                <a:effectLst/>
                <a:latin typeface="Söhne"/>
              </a:rPr>
              <a:t>stocke</a:t>
            </a:r>
            <a:r>
              <a:rPr lang="en-US" b="0" i="0" dirty="0">
                <a:solidFill>
                  <a:srgbClr val="ECECEC"/>
                </a:solidFill>
                <a:effectLst/>
                <a:latin typeface="Söhne"/>
              </a:rPr>
              <a:t> </a:t>
            </a:r>
            <a:r>
              <a:rPr lang="fr-FR" b="0" i="0" noProof="0" dirty="0">
                <a:solidFill>
                  <a:srgbClr val="ECECEC"/>
                </a:solidFill>
                <a:effectLst/>
                <a:latin typeface="Söhne"/>
              </a:rPr>
              <a:t>les données de support associées.</a:t>
            </a:r>
            <a:endParaRPr lang="en-US" b="0" i="0" dirty="0">
              <a:solidFill>
                <a:srgbClr val="ECECEC"/>
              </a:solidFill>
              <a:effectLst/>
              <a:latin typeface="Söhne"/>
            </a:endParaRPr>
          </a:p>
          <a:p>
            <a:pPr algn="l">
              <a:buFont typeface="+mj-lt"/>
              <a:buAutoNum type="arabicPeriod"/>
            </a:pPr>
            <a:endParaRPr lang="fr-FR" b="0" i="0" noProof="0" dirty="0">
              <a:solidFill>
                <a:srgbClr val="ECECEC"/>
              </a:solidFill>
              <a:effectLst/>
              <a:latin typeface="Söhne"/>
            </a:endParaRPr>
          </a:p>
          <a:p>
            <a:pPr algn="l">
              <a:buFont typeface="+mj-lt"/>
              <a:buAutoNum type="arabicPeriod"/>
            </a:pPr>
            <a:r>
              <a:rPr lang="fr-FR" b="0" i="0" noProof="0" dirty="0">
                <a:solidFill>
                  <a:srgbClr val="ECECEC"/>
                </a:solidFill>
                <a:effectLst/>
                <a:latin typeface="Söhne"/>
              </a:rPr>
              <a:t>Une fois que les comptes de support ont été calculés, la fonction calcule le support de chaque candidat en divisant le nombre de transactions dans lesquelles le candidat apparaît par le nombre total de transactions. Ensuite, elle filtre les candidats dont le support est inférieur au seuil minimum spécifié (</a:t>
            </a:r>
            <a:r>
              <a:rPr lang="fr-FR" b="0" i="0" noProof="0" dirty="0" err="1">
                <a:solidFill>
                  <a:srgbClr val="ECECEC"/>
                </a:solidFill>
                <a:effectLst/>
                <a:latin typeface="Söhne"/>
              </a:rPr>
              <a:t>min_support</a:t>
            </a:r>
            <a:r>
              <a:rPr lang="fr-FR" b="0" i="0" noProof="0" dirty="0">
                <a:solidFill>
                  <a:srgbClr val="ECECEC"/>
                </a:solidFill>
                <a:effectLst/>
                <a:latin typeface="Söhne"/>
              </a:rPr>
              <a:t>). Les candidats qui ont un support supérieur ou égal à </a:t>
            </a:r>
            <a:r>
              <a:rPr lang="fr-FR" b="0" i="0" noProof="0" dirty="0" err="1">
                <a:solidFill>
                  <a:srgbClr val="ECECEC"/>
                </a:solidFill>
                <a:effectLst/>
                <a:latin typeface="Söhne"/>
              </a:rPr>
              <a:t>min_support</a:t>
            </a:r>
            <a:r>
              <a:rPr lang="fr-FR" b="0" i="0" noProof="0" dirty="0">
                <a:solidFill>
                  <a:srgbClr val="ECECEC"/>
                </a:solidFill>
                <a:effectLst/>
                <a:latin typeface="Söhne"/>
              </a:rPr>
              <a:t> sont ajoutés à l'ensemble des ensembles fréquents (</a:t>
            </a:r>
            <a:r>
              <a:rPr lang="fr-FR" b="0" i="0" noProof="0" dirty="0" err="1">
                <a:solidFill>
                  <a:srgbClr val="ECECEC"/>
                </a:solidFill>
                <a:effectLst/>
                <a:latin typeface="Söhne"/>
              </a:rPr>
              <a:t>frequent_itemset</a:t>
            </a:r>
            <a:r>
              <a:rPr lang="fr-FR" b="0" i="0" noProof="0" dirty="0">
                <a:solidFill>
                  <a:srgbClr val="ECECEC"/>
                </a:solidFill>
                <a:effectLst/>
                <a:latin typeface="Söhne"/>
              </a:rPr>
              <a:t>), et leur support est enregistré dans </a:t>
            </a:r>
            <a:r>
              <a:rPr lang="fr-FR" b="0" i="0" noProof="0" dirty="0" err="1">
                <a:solidFill>
                  <a:srgbClr val="ECECEC"/>
                </a:solidFill>
                <a:effectLst/>
                <a:latin typeface="Söhne"/>
              </a:rPr>
              <a:t>support_data</a:t>
            </a:r>
            <a:r>
              <a:rPr lang="fr-FR" b="0" i="0" noProof="0" dirty="0">
                <a:solidFill>
                  <a:srgbClr val="ECECEC"/>
                </a:solidFill>
                <a:effectLst/>
                <a:latin typeface="Söhne"/>
              </a:rPr>
              <a:t>.</a:t>
            </a:r>
          </a:p>
          <a:p>
            <a:pPr algn="l">
              <a:buFont typeface="+mj-lt"/>
              <a:buAutoNum type="arabicPeriod"/>
            </a:pPr>
            <a:endParaRPr lang="fr-FR" b="0" i="0" noProof="0" dirty="0">
              <a:solidFill>
                <a:srgbClr val="ECECEC"/>
              </a:solidFill>
              <a:effectLst/>
              <a:latin typeface="Söhne"/>
            </a:endParaRPr>
          </a:p>
          <a:p>
            <a:pPr algn="l">
              <a:buFont typeface="+mj-lt"/>
              <a:buAutoNum type="arabicPeriod"/>
            </a:pPr>
            <a:r>
              <a:rPr lang="fr-FR" b="1" i="0" noProof="0" dirty="0">
                <a:solidFill>
                  <a:srgbClr val="ECECEC"/>
                </a:solidFill>
                <a:effectLst/>
                <a:latin typeface="Söhne"/>
              </a:rPr>
              <a:t>Retour des ensembles fréquents et des données de support</a:t>
            </a:r>
            <a:r>
              <a:rPr lang="fr-FR" b="0" i="0" noProof="0" dirty="0">
                <a:solidFill>
                  <a:srgbClr val="ECECEC"/>
                </a:solidFill>
                <a:effectLst/>
                <a:latin typeface="Söhne"/>
              </a:rPr>
              <a:t> : La fonction retourne l'ensemble des ensembles fréquents ainsi que les données de support associées.</a:t>
            </a:r>
          </a:p>
          <a:p>
            <a:pPr algn="l"/>
            <a:r>
              <a:rPr lang="fr-FR" b="0" i="0" noProof="0" dirty="0">
                <a:solidFill>
                  <a:srgbClr val="ECECEC"/>
                </a:solidFill>
                <a:effectLst/>
                <a:latin typeface="Söhne"/>
              </a:rPr>
              <a:t>En résumé, cette fonction filtre les candidats en ne conservant que ceux qui ont un support supérieur ou égal au seuil minimum spécifié.</a:t>
            </a:r>
          </a:p>
        </p:txBody>
      </p:sp>
      <p:sp>
        <p:nvSpPr>
          <p:cNvPr id="4" name="Slide Number Placeholder 3"/>
          <p:cNvSpPr>
            <a:spLocks noGrp="1"/>
          </p:cNvSpPr>
          <p:nvPr>
            <p:ph type="sldNum" sz="quarter" idx="5"/>
          </p:nvPr>
        </p:nvSpPr>
        <p:spPr/>
        <p:txBody>
          <a:bodyPr/>
          <a:lstStyle/>
          <a:p>
            <a:fld id="{11560694-1FB3-AD42-91F0-0294D672FD2F}" type="slidenum">
              <a:rPr lang="fr-FR" smtClean="0"/>
              <a:t>20</a:t>
            </a:fld>
            <a:endParaRPr lang="fr-FR"/>
          </a:p>
        </p:txBody>
      </p:sp>
    </p:spTree>
    <p:extLst>
      <p:ext uri="{BB962C8B-B14F-4D97-AF65-F5344CB8AC3E}">
        <p14:creationId xmlns:p14="http://schemas.microsoft.com/office/powerpoint/2010/main" val="228732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fonction</a:t>
            </a:r>
            <a:r>
              <a:rPr lang="en-US" b="0" i="0" dirty="0">
                <a:solidFill>
                  <a:srgbClr val="ECECEC"/>
                </a:solidFill>
                <a:effectLst/>
                <a:latin typeface="Söhne"/>
              </a:rPr>
              <a:t> </a:t>
            </a:r>
            <a:r>
              <a:rPr lang="en-US" b="0" i="0" dirty="0" err="1">
                <a:solidFill>
                  <a:srgbClr val="ECECEC"/>
                </a:solidFill>
                <a:effectLst/>
                <a:latin typeface="Söhne"/>
              </a:rPr>
              <a:t>generate_candidates</a:t>
            </a:r>
            <a:r>
              <a:rPr lang="en-US" b="0" i="0" dirty="0">
                <a:solidFill>
                  <a:srgbClr val="ECECEC"/>
                </a:solidFill>
                <a:effectLst/>
                <a:latin typeface="Söhne"/>
              </a:rPr>
              <a:t> </a:t>
            </a:r>
            <a:r>
              <a:rPr lang="en-US" b="0" i="0" dirty="0" err="1">
                <a:solidFill>
                  <a:srgbClr val="ECECEC"/>
                </a:solidFill>
                <a:effectLst/>
                <a:latin typeface="Söhne"/>
              </a:rPr>
              <a:t>génère</a:t>
            </a:r>
            <a:r>
              <a:rPr lang="en-US" b="0" i="0" dirty="0">
                <a:solidFill>
                  <a:srgbClr val="ECECEC"/>
                </a:solidFill>
                <a:effectLst/>
                <a:latin typeface="Söhne"/>
              </a:rPr>
              <a:t> de nouveaux </a:t>
            </a:r>
            <a:r>
              <a:rPr lang="en-US" b="0" i="0" dirty="0" err="1">
                <a:solidFill>
                  <a:srgbClr val="ECECEC"/>
                </a:solidFill>
                <a:effectLst/>
                <a:latin typeface="Söhne"/>
              </a:rPr>
              <a:t>candidats</a:t>
            </a:r>
            <a:r>
              <a:rPr lang="en-US" b="0" i="0" dirty="0">
                <a:solidFill>
                  <a:srgbClr val="ECECEC"/>
                </a:solidFill>
                <a:effectLst/>
                <a:latin typeface="Söhne"/>
              </a:rPr>
              <a:t> </a:t>
            </a:r>
            <a:r>
              <a:rPr lang="en-US" b="0" i="0" dirty="0" err="1">
                <a:solidFill>
                  <a:srgbClr val="ECECEC"/>
                </a:solidFill>
                <a:effectLst/>
                <a:latin typeface="Söhne"/>
              </a:rPr>
              <a:t>itemsets</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partir</a:t>
            </a:r>
            <a:r>
              <a:rPr lang="en-US" b="0" i="0" dirty="0">
                <a:solidFill>
                  <a:srgbClr val="ECECEC"/>
                </a:solidFill>
                <a:effectLst/>
                <a:latin typeface="Söhne"/>
              </a:rPr>
              <a:t> des </a:t>
            </a:r>
            <a:r>
              <a:rPr lang="en-US" b="0" i="0" dirty="0" err="1">
                <a:solidFill>
                  <a:srgbClr val="ECECEC"/>
                </a:solidFill>
                <a:effectLst/>
                <a:latin typeface="Söhne"/>
              </a:rPr>
              <a:t>itemsets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a:t>
            </a:r>
            <a:r>
              <a:rPr lang="en-US" b="0" i="0" dirty="0" err="1">
                <a:solidFill>
                  <a:srgbClr val="ECECEC"/>
                </a:solidFill>
                <a:effectLst/>
                <a:latin typeface="Söhne"/>
              </a:rPr>
              <a:t>précédemment</a:t>
            </a:r>
            <a:r>
              <a:rPr lang="en-US" b="0" i="0" dirty="0">
                <a:solidFill>
                  <a:srgbClr val="ECECEC"/>
                </a:solidFill>
                <a:effectLst/>
                <a:latin typeface="Söhne"/>
              </a:rPr>
              <a:t> </a:t>
            </a:r>
            <a:r>
              <a:rPr lang="en-US" b="0" i="0" dirty="0" err="1">
                <a:solidFill>
                  <a:srgbClr val="ECECEC"/>
                </a:solidFill>
                <a:effectLst/>
                <a:latin typeface="Söhne"/>
              </a:rPr>
              <a:t>trouvés</a:t>
            </a:r>
            <a:r>
              <a:rPr lang="en-US" b="0" i="0" dirty="0">
                <a:solidFill>
                  <a:srgbClr val="ECECEC"/>
                </a:solidFill>
                <a:effectLst/>
                <a:latin typeface="Söhne"/>
              </a:rPr>
              <a:t>. </a:t>
            </a:r>
          </a:p>
          <a:p>
            <a:pPr algn="l"/>
            <a:r>
              <a:rPr lang="en-US" b="0" i="0" dirty="0">
                <a:solidFill>
                  <a:srgbClr val="ECECEC"/>
                </a:solidFill>
                <a:effectLst/>
                <a:latin typeface="Söhne"/>
              </a:rPr>
              <a:t>Les 2 </a:t>
            </a:r>
            <a:r>
              <a:rPr lang="en-US" b="0" i="0" dirty="0" err="1">
                <a:solidFill>
                  <a:srgbClr val="ECECEC"/>
                </a:solidFill>
                <a:effectLst/>
                <a:latin typeface="Söhne"/>
              </a:rPr>
              <a:t>argumenyts</a:t>
            </a:r>
            <a:endParaRPr lang="en-US" b="0" i="0" dirty="0">
              <a:solidFill>
                <a:srgbClr val="ECECEC"/>
              </a:solidFill>
              <a:effectLst/>
              <a:latin typeface="Söhne"/>
            </a:endParaRPr>
          </a:p>
          <a:p>
            <a:pPr algn="l">
              <a:buFont typeface="Arial" panose="020B0604020202020204" pitchFamily="34" charset="0"/>
              <a:buChar char="•"/>
            </a:pPr>
            <a:r>
              <a:rPr lang="en-US" b="0" i="0" dirty="0" err="1">
                <a:solidFill>
                  <a:srgbClr val="ECECEC"/>
                </a:solidFill>
                <a:effectLst/>
                <a:latin typeface="Söhne"/>
              </a:rPr>
              <a:t>prev_frequent_itemset</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l'ensemble</a:t>
            </a:r>
            <a:r>
              <a:rPr lang="en-US" b="0" i="0" dirty="0">
                <a:solidFill>
                  <a:srgbClr val="ECECEC"/>
                </a:solidFill>
                <a:effectLst/>
                <a:latin typeface="Söhne"/>
              </a:rPr>
              <a:t> des </a:t>
            </a:r>
            <a:r>
              <a:rPr lang="en-US" b="0" i="0" dirty="0" err="1">
                <a:solidFill>
                  <a:srgbClr val="ECECEC"/>
                </a:solidFill>
                <a:effectLst/>
                <a:latin typeface="Söhne"/>
              </a:rPr>
              <a:t>itemsets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de taille k-1.</a:t>
            </a:r>
          </a:p>
          <a:p>
            <a:pPr algn="l">
              <a:buFont typeface="Arial" panose="020B0604020202020204" pitchFamily="34" charset="0"/>
              <a:buChar char="•"/>
            </a:pPr>
            <a:endParaRPr lang="en-US" b="0" i="0" dirty="0">
              <a:solidFill>
                <a:srgbClr val="ECECEC"/>
              </a:solidFill>
              <a:effectLst/>
              <a:latin typeface="Söhne"/>
            </a:endParaRPr>
          </a:p>
          <a:p>
            <a:pPr algn="l">
              <a:buFont typeface="Arial" panose="020B0604020202020204" pitchFamily="34" charset="0"/>
              <a:buChar char="•"/>
            </a:pPr>
            <a:r>
              <a:rPr lang="en-US" b="0" i="0" dirty="0">
                <a:solidFill>
                  <a:srgbClr val="ECECEC"/>
                </a:solidFill>
                <a:effectLst/>
                <a:latin typeface="Söhne"/>
              </a:rPr>
              <a:t>k </a:t>
            </a:r>
            <a:r>
              <a:rPr lang="en-US" b="0" i="0" dirty="0" err="1">
                <a:solidFill>
                  <a:srgbClr val="ECECEC"/>
                </a:solidFill>
                <a:effectLst/>
                <a:latin typeface="Söhne"/>
              </a:rPr>
              <a:t>est</a:t>
            </a:r>
            <a:r>
              <a:rPr lang="en-US" b="0" i="0" dirty="0">
                <a:solidFill>
                  <a:srgbClr val="ECECEC"/>
                </a:solidFill>
                <a:effectLst/>
                <a:latin typeface="Söhne"/>
              </a:rPr>
              <a:t> la taille des nouveaux </a:t>
            </a:r>
            <a:r>
              <a:rPr lang="en-US" b="0" i="0" dirty="0" err="1">
                <a:solidFill>
                  <a:srgbClr val="ECECEC"/>
                </a:solidFill>
                <a:effectLst/>
                <a:latin typeface="Söhne"/>
              </a:rPr>
              <a:t>candidats</a:t>
            </a:r>
            <a:r>
              <a:rPr lang="en-US" b="0" i="0" dirty="0">
                <a:solidFill>
                  <a:srgbClr val="ECECEC"/>
                </a:solidFill>
                <a:effectLst/>
                <a:latin typeface="Söhne"/>
              </a:rPr>
              <a:t> </a:t>
            </a:r>
            <a:r>
              <a:rPr lang="en-US" b="0" i="0" dirty="0" err="1">
                <a:solidFill>
                  <a:srgbClr val="ECECEC"/>
                </a:solidFill>
                <a:effectLst/>
                <a:latin typeface="Söhne"/>
              </a:rPr>
              <a:t>itemsets</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générer</a:t>
            </a:r>
            <a:r>
              <a:rPr lang="en-US" b="0" i="0" dirty="0">
                <a:solidFill>
                  <a:srgbClr val="ECECEC"/>
                </a:solidFill>
                <a:effectLst/>
                <a:latin typeface="Söhne"/>
              </a:rPr>
              <a:t>.</a:t>
            </a:r>
          </a:p>
          <a:p>
            <a:pPr algn="l">
              <a:buFont typeface="Arial" panose="020B0604020202020204" pitchFamily="34" charset="0"/>
              <a:buChar char="•"/>
            </a:pPr>
            <a:endParaRPr lang="en-US" b="0" i="0" dirty="0">
              <a:solidFill>
                <a:srgbClr val="ECECEC"/>
              </a:solidFill>
              <a:effectLst/>
              <a:latin typeface="Söhne"/>
            </a:endParaRPr>
          </a:p>
          <a:p>
            <a:pPr algn="l"/>
            <a:r>
              <a:rPr lang="en-US" b="0" i="0" dirty="0">
                <a:solidFill>
                  <a:srgbClr val="ECECEC"/>
                </a:solidFill>
                <a:effectLst/>
                <a:latin typeface="Söhne"/>
              </a:rPr>
              <a:t>La </a:t>
            </a:r>
            <a:r>
              <a:rPr lang="en-US" b="0" i="0" dirty="0" err="1">
                <a:solidFill>
                  <a:srgbClr val="ECECEC"/>
                </a:solidFill>
                <a:effectLst/>
                <a:latin typeface="Söhne"/>
              </a:rPr>
              <a:t>fonction</a:t>
            </a:r>
            <a:r>
              <a:rPr lang="en-US" b="0" i="0" dirty="0">
                <a:solidFill>
                  <a:srgbClr val="ECECEC"/>
                </a:solidFill>
                <a:effectLst/>
                <a:latin typeface="Söhne"/>
              </a:rPr>
              <a:t> </a:t>
            </a:r>
            <a:r>
              <a:rPr lang="en-US" b="0" i="0" dirty="0" err="1">
                <a:solidFill>
                  <a:srgbClr val="ECECEC"/>
                </a:solidFill>
                <a:effectLst/>
                <a:latin typeface="Söhne"/>
              </a:rPr>
              <a:t>parcourt</a:t>
            </a:r>
            <a:r>
              <a:rPr lang="en-US" b="0" i="0" dirty="0">
                <a:solidFill>
                  <a:srgbClr val="ECECEC"/>
                </a:solidFill>
                <a:effectLst/>
                <a:latin typeface="Söhne"/>
              </a:rPr>
              <a:t> </a:t>
            </a:r>
            <a:r>
              <a:rPr lang="en-US" b="0" i="0" dirty="0" err="1">
                <a:solidFill>
                  <a:srgbClr val="ECECEC"/>
                </a:solidFill>
                <a:effectLst/>
                <a:latin typeface="Söhne"/>
              </a:rPr>
              <a:t>chaque</a:t>
            </a:r>
            <a:r>
              <a:rPr lang="en-US" b="0" i="0" dirty="0">
                <a:solidFill>
                  <a:srgbClr val="ECECEC"/>
                </a:solidFill>
                <a:effectLst/>
                <a:latin typeface="Söhne"/>
              </a:rPr>
              <a:t> </a:t>
            </a:r>
            <a:r>
              <a:rPr lang="en-US" b="0" i="0" dirty="0" err="1">
                <a:solidFill>
                  <a:srgbClr val="ECECEC"/>
                </a:solidFill>
                <a:effectLst/>
                <a:latin typeface="Söhne"/>
              </a:rPr>
              <a:t>paire</a:t>
            </a:r>
            <a:r>
              <a:rPr lang="en-US" b="0" i="0" dirty="0">
                <a:solidFill>
                  <a:srgbClr val="ECECEC"/>
                </a:solidFill>
                <a:effectLst/>
                <a:latin typeface="Söhne"/>
              </a:rPr>
              <a:t> </a:t>
            </a:r>
            <a:r>
              <a:rPr lang="en-US" b="0" i="0" dirty="0" err="1">
                <a:solidFill>
                  <a:srgbClr val="ECECEC"/>
                </a:solidFill>
                <a:effectLst/>
                <a:latin typeface="Söhne"/>
              </a:rPr>
              <a:t>d'itemsets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de taille k-1 dans </a:t>
            </a:r>
            <a:r>
              <a:rPr lang="en-US" b="0" i="0" dirty="0" err="1">
                <a:solidFill>
                  <a:srgbClr val="ECECEC"/>
                </a:solidFill>
                <a:effectLst/>
                <a:latin typeface="Söhne"/>
              </a:rPr>
              <a:t>prev_frequent_itemset</a:t>
            </a:r>
            <a:r>
              <a:rPr lang="en-US" b="0" i="0" dirty="0">
                <a:solidFill>
                  <a:srgbClr val="ECECEC"/>
                </a:solidFill>
                <a:effectLst/>
                <a:latin typeface="Söhne"/>
              </a:rPr>
              <a:t> et les </a:t>
            </a:r>
            <a:r>
              <a:rPr lang="en-US" b="0" i="0" dirty="0" err="1">
                <a:solidFill>
                  <a:srgbClr val="ECECEC"/>
                </a:solidFill>
                <a:effectLst/>
                <a:latin typeface="Söhne"/>
              </a:rPr>
              <a:t>fusionne</a:t>
            </a:r>
            <a:r>
              <a:rPr lang="en-US" b="0" i="0" dirty="0">
                <a:solidFill>
                  <a:srgbClr val="ECECEC"/>
                </a:solidFill>
                <a:effectLst/>
                <a:latin typeface="Söhne"/>
              </a:rPr>
              <a:t> pour former de nouveaux </a:t>
            </a:r>
            <a:r>
              <a:rPr lang="en-US" b="0" i="0" dirty="0" err="1">
                <a:solidFill>
                  <a:srgbClr val="ECECEC"/>
                </a:solidFill>
                <a:effectLst/>
                <a:latin typeface="Söhne"/>
              </a:rPr>
              <a:t>candidats</a:t>
            </a:r>
            <a:r>
              <a:rPr lang="en-US" b="0" i="0" dirty="0">
                <a:solidFill>
                  <a:srgbClr val="ECECEC"/>
                </a:solidFill>
                <a:effectLst/>
                <a:latin typeface="Söhne"/>
              </a:rPr>
              <a:t> </a:t>
            </a:r>
            <a:r>
              <a:rPr lang="en-US" b="0" i="0" dirty="0" err="1">
                <a:solidFill>
                  <a:srgbClr val="ECECEC"/>
                </a:solidFill>
                <a:effectLst/>
                <a:latin typeface="Söhne"/>
              </a:rPr>
              <a:t>itemsets</a:t>
            </a:r>
            <a:r>
              <a:rPr lang="en-US" b="0" i="0" dirty="0">
                <a:solidFill>
                  <a:srgbClr val="ECECEC"/>
                </a:solidFill>
                <a:effectLst/>
                <a:latin typeface="Söhne"/>
              </a:rPr>
              <a:t> de taille k. Elle </a:t>
            </a:r>
            <a:r>
              <a:rPr lang="en-US" b="0" i="0" dirty="0" err="1">
                <a:solidFill>
                  <a:srgbClr val="ECECEC"/>
                </a:solidFill>
                <a:effectLst/>
                <a:latin typeface="Söhne"/>
              </a:rPr>
              <a:t>vérifie</a:t>
            </a:r>
            <a:r>
              <a:rPr lang="en-US" b="0" i="0" dirty="0">
                <a:solidFill>
                  <a:srgbClr val="ECECEC"/>
                </a:solidFill>
                <a:effectLst/>
                <a:latin typeface="Söhne"/>
              </a:rPr>
              <a:t> ensuite </a:t>
            </a:r>
            <a:r>
              <a:rPr lang="en-US" b="0" i="0" dirty="0" err="1">
                <a:solidFill>
                  <a:srgbClr val="ECECEC"/>
                </a:solidFill>
                <a:effectLst/>
                <a:latin typeface="Söhne"/>
              </a:rPr>
              <a:t>si</a:t>
            </a:r>
            <a:r>
              <a:rPr lang="en-US" b="0" i="0" dirty="0">
                <a:solidFill>
                  <a:srgbClr val="ECECEC"/>
                </a:solidFill>
                <a:effectLst/>
                <a:latin typeface="Söhne"/>
              </a:rPr>
              <a:t> </a:t>
            </a:r>
            <a:r>
              <a:rPr lang="en-US" b="0" i="0" dirty="0" err="1">
                <a:solidFill>
                  <a:srgbClr val="ECECEC"/>
                </a:solidFill>
                <a:effectLst/>
                <a:latin typeface="Söhne"/>
              </a:rPr>
              <a:t>tous</a:t>
            </a:r>
            <a:r>
              <a:rPr lang="en-US" b="0" i="0" dirty="0">
                <a:solidFill>
                  <a:srgbClr val="ECECEC"/>
                </a:solidFill>
                <a:effectLst/>
                <a:latin typeface="Söhne"/>
              </a:rPr>
              <a:t> les sous-ensembles de </a:t>
            </a:r>
            <a:r>
              <a:rPr lang="en-US" b="0" i="0" dirty="0" err="1">
                <a:solidFill>
                  <a:srgbClr val="ECECEC"/>
                </a:solidFill>
                <a:effectLst/>
                <a:latin typeface="Söhne"/>
              </a:rPr>
              <a:t>ces</a:t>
            </a:r>
            <a:r>
              <a:rPr lang="en-US" b="0" i="0" dirty="0">
                <a:solidFill>
                  <a:srgbClr val="ECECEC"/>
                </a:solidFill>
                <a:effectLst/>
                <a:latin typeface="Söhne"/>
              </a:rPr>
              <a:t> nouveaux </a:t>
            </a:r>
            <a:r>
              <a:rPr lang="en-US" b="0" i="0" dirty="0" err="1">
                <a:solidFill>
                  <a:srgbClr val="ECECEC"/>
                </a:solidFill>
                <a:effectLst/>
                <a:latin typeface="Söhne"/>
              </a:rPr>
              <a:t>candidats</a:t>
            </a:r>
            <a:r>
              <a:rPr lang="en-US" b="0" i="0" dirty="0">
                <a:solidFill>
                  <a:srgbClr val="ECECEC"/>
                </a:solidFill>
                <a:effectLst/>
                <a:latin typeface="Söhne"/>
              </a:rPr>
              <a:t>, de taille k-1, </a:t>
            </a:r>
            <a:r>
              <a:rPr lang="en-US" b="0" i="0" dirty="0" err="1">
                <a:solidFill>
                  <a:srgbClr val="ECECEC"/>
                </a:solidFill>
                <a:effectLst/>
                <a:latin typeface="Söhne"/>
              </a:rPr>
              <a:t>sont</a:t>
            </a:r>
            <a:r>
              <a:rPr lang="en-US" b="0" i="0" dirty="0">
                <a:solidFill>
                  <a:srgbClr val="ECECEC"/>
                </a:solidFill>
                <a:effectLst/>
                <a:latin typeface="Söhne"/>
              </a:rPr>
              <a:t> </a:t>
            </a:r>
            <a:r>
              <a:rPr lang="en-US" b="0" i="0" dirty="0" err="1">
                <a:solidFill>
                  <a:srgbClr val="ECECEC"/>
                </a:solidFill>
                <a:effectLst/>
                <a:latin typeface="Söhne"/>
              </a:rPr>
              <a:t>également</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Si </a:t>
            </a:r>
            <a:r>
              <a:rPr lang="en-US" b="0" i="0" dirty="0" err="1">
                <a:solidFill>
                  <a:srgbClr val="ECECEC"/>
                </a:solidFill>
                <a:effectLst/>
                <a:latin typeface="Söhne"/>
              </a:rPr>
              <a:t>oui</a:t>
            </a:r>
            <a:r>
              <a:rPr lang="en-US" b="0" i="0" dirty="0">
                <a:solidFill>
                  <a:srgbClr val="ECECEC"/>
                </a:solidFill>
                <a:effectLst/>
                <a:latin typeface="Söhne"/>
              </a:rPr>
              <a:t>, le nouveau </a:t>
            </a:r>
            <a:r>
              <a:rPr lang="en-US" b="0" i="0" dirty="0" err="1">
                <a:solidFill>
                  <a:srgbClr val="ECECEC"/>
                </a:solidFill>
                <a:effectLst/>
                <a:latin typeface="Söhne"/>
              </a:rPr>
              <a:t>candidat</a:t>
            </a:r>
            <a:r>
              <a:rPr lang="en-US" b="0" i="0" dirty="0">
                <a:solidFill>
                  <a:srgbClr val="ECECEC"/>
                </a:solidFill>
                <a:effectLst/>
                <a:latin typeface="Söhne"/>
              </a:rPr>
              <a:t> itemset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ajouté</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l'ensemble</a:t>
            </a:r>
            <a:r>
              <a:rPr lang="en-US" b="0" i="0" dirty="0">
                <a:solidFill>
                  <a:srgbClr val="ECECEC"/>
                </a:solidFill>
                <a:effectLst/>
                <a:latin typeface="Söhne"/>
              </a:rPr>
              <a:t> de </a:t>
            </a:r>
            <a:r>
              <a:rPr lang="en-US" b="0" i="0" dirty="0" err="1">
                <a:solidFill>
                  <a:srgbClr val="ECECEC"/>
                </a:solidFill>
                <a:effectLst/>
                <a:latin typeface="Söhne"/>
              </a:rPr>
              <a:t>candidats</a:t>
            </a:r>
            <a:r>
              <a:rPr lang="en-US" b="0" i="0" dirty="0">
                <a:solidFill>
                  <a:srgbClr val="ECECEC"/>
                </a:solidFill>
                <a:effectLst/>
                <a:latin typeface="Söhne"/>
              </a:rPr>
              <a:t> candidates.</a:t>
            </a:r>
          </a:p>
          <a:p>
            <a:pPr algn="l"/>
            <a:endParaRPr lang="en-US" b="0" i="0" dirty="0">
              <a:solidFill>
                <a:srgbClr val="ECECEC"/>
              </a:solidFill>
              <a:effectLst/>
              <a:latin typeface="Söhne"/>
            </a:endParaRPr>
          </a:p>
          <a:p>
            <a:pPr algn="l"/>
            <a:r>
              <a:rPr lang="en-US" b="0" i="0" dirty="0">
                <a:solidFill>
                  <a:srgbClr val="ECECEC"/>
                </a:solidFill>
                <a:effectLst/>
                <a:latin typeface="Söhne"/>
              </a:rPr>
              <a:t>Plus </a:t>
            </a:r>
            <a:r>
              <a:rPr lang="en-US" b="0" i="0" dirty="0" err="1">
                <a:solidFill>
                  <a:srgbClr val="ECECEC"/>
                </a:solidFill>
                <a:effectLst/>
                <a:latin typeface="Söhne"/>
              </a:rPr>
              <a:t>précisément</a:t>
            </a:r>
            <a:r>
              <a:rPr lang="en-US" b="0" i="0" dirty="0">
                <a:solidFill>
                  <a:srgbClr val="ECECEC"/>
                </a:solidFill>
                <a:effectLst/>
                <a:latin typeface="Söhne"/>
              </a:rPr>
              <a:t>, </a:t>
            </a:r>
          </a:p>
          <a:p>
            <a:pPr algn="l"/>
            <a:r>
              <a:rPr lang="en-US" b="1" i="0" dirty="0">
                <a:solidFill>
                  <a:srgbClr val="ECECEC"/>
                </a:solidFill>
                <a:effectLst/>
                <a:latin typeface="Söhne"/>
              </a:rPr>
              <a:t>Boucle </a:t>
            </a:r>
            <a:r>
              <a:rPr lang="en-US" b="1" i="0" dirty="0" err="1">
                <a:solidFill>
                  <a:srgbClr val="ECECEC"/>
                </a:solidFill>
                <a:effectLst/>
                <a:latin typeface="Söhne"/>
              </a:rPr>
              <a:t>externe</a:t>
            </a:r>
            <a:r>
              <a:rPr lang="en-US" b="1" i="0" dirty="0">
                <a:solidFill>
                  <a:srgbClr val="ECECEC"/>
                </a:solidFill>
                <a:effectLst/>
                <a:latin typeface="Söhne"/>
              </a:rPr>
              <a:t> (for itemset1 in </a:t>
            </a:r>
            <a:r>
              <a:rPr lang="en-US" b="1" i="0" dirty="0" err="1">
                <a:solidFill>
                  <a:srgbClr val="ECECEC"/>
                </a:solidFill>
                <a:effectLst/>
                <a:latin typeface="Söhne"/>
              </a:rPr>
              <a:t>prev_frequent_itemset</a:t>
            </a:r>
            <a:r>
              <a:rPr lang="en-US" b="1" i="0" dirty="0">
                <a:solidFill>
                  <a:srgbClr val="ECECEC"/>
                </a:solidFill>
                <a:effectLst/>
                <a:latin typeface="Söhne"/>
              </a:rPr>
              <a:t>)</a:t>
            </a:r>
            <a:r>
              <a:rPr lang="en-US" b="0" i="0" dirty="0">
                <a:solidFill>
                  <a:srgbClr val="ECECEC"/>
                </a:solidFill>
                <a:effectLst/>
                <a:latin typeface="Söhne"/>
              </a:rPr>
              <a:t> : Elle </a:t>
            </a:r>
            <a:r>
              <a:rPr lang="en-US" b="0" i="0" dirty="0" err="1">
                <a:solidFill>
                  <a:srgbClr val="ECECEC"/>
                </a:solidFill>
                <a:effectLst/>
                <a:latin typeface="Söhne"/>
              </a:rPr>
              <a:t>itère</a:t>
            </a:r>
            <a:r>
              <a:rPr lang="en-US" b="0" i="0" dirty="0">
                <a:solidFill>
                  <a:srgbClr val="ECECEC"/>
                </a:solidFill>
                <a:effectLst/>
                <a:latin typeface="Söhne"/>
              </a:rPr>
              <a:t> sur </a:t>
            </a:r>
            <a:r>
              <a:rPr lang="en-US" b="0" i="0" dirty="0" err="1">
                <a:solidFill>
                  <a:srgbClr val="ECECEC"/>
                </a:solidFill>
                <a:effectLst/>
                <a:latin typeface="Söhne"/>
              </a:rPr>
              <a:t>chaque</a:t>
            </a:r>
            <a:r>
              <a:rPr lang="en-US" b="0" i="0" dirty="0">
                <a:solidFill>
                  <a:srgbClr val="ECECEC"/>
                </a:solidFill>
                <a:effectLst/>
                <a:latin typeface="Söhne"/>
              </a:rPr>
              <a:t> itemset </a:t>
            </a:r>
            <a:r>
              <a:rPr lang="en-US" b="0" i="0" dirty="0" err="1">
                <a:solidFill>
                  <a:srgbClr val="ECECEC"/>
                </a:solidFill>
                <a:effectLst/>
                <a:latin typeface="Söhne"/>
              </a:rPr>
              <a:t>fréquent</a:t>
            </a:r>
            <a:r>
              <a:rPr lang="en-US" b="0" i="0" dirty="0">
                <a:solidFill>
                  <a:srgbClr val="ECECEC"/>
                </a:solidFill>
                <a:effectLst/>
                <a:latin typeface="Söhne"/>
              </a:rPr>
              <a:t> de taille k-1.</a:t>
            </a:r>
          </a:p>
          <a:p>
            <a:pPr algn="l">
              <a:buFont typeface="+mj-lt"/>
              <a:buAutoNum type="arabicPeriod"/>
            </a:pPr>
            <a:r>
              <a:rPr lang="en-US" b="1" i="0" dirty="0">
                <a:solidFill>
                  <a:srgbClr val="ECECEC"/>
                </a:solidFill>
                <a:effectLst/>
                <a:latin typeface="Söhne"/>
              </a:rPr>
              <a:t>Boucle interne (for itemset2 in </a:t>
            </a:r>
            <a:r>
              <a:rPr lang="en-US" b="1" i="0" dirty="0" err="1">
                <a:solidFill>
                  <a:srgbClr val="ECECEC"/>
                </a:solidFill>
                <a:effectLst/>
                <a:latin typeface="Söhne"/>
              </a:rPr>
              <a:t>prev_frequent_itemset</a:t>
            </a:r>
            <a:r>
              <a:rPr lang="en-US" b="1" i="0" dirty="0">
                <a:solidFill>
                  <a:srgbClr val="ECECEC"/>
                </a:solidFill>
                <a:effectLst/>
                <a:latin typeface="Söhne"/>
              </a:rPr>
              <a:t>)</a:t>
            </a:r>
            <a:r>
              <a:rPr lang="en-US" b="0" i="0" dirty="0">
                <a:solidFill>
                  <a:srgbClr val="ECECEC"/>
                </a:solidFill>
                <a:effectLst/>
                <a:latin typeface="Söhne"/>
              </a:rPr>
              <a:t> : Elle </a:t>
            </a:r>
            <a:r>
              <a:rPr lang="en-US" b="0" i="0" dirty="0" err="1">
                <a:solidFill>
                  <a:srgbClr val="ECECEC"/>
                </a:solidFill>
                <a:effectLst/>
                <a:latin typeface="Söhne"/>
              </a:rPr>
              <a:t>itère</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nouveau sur </a:t>
            </a:r>
            <a:r>
              <a:rPr lang="en-US" b="0" i="0" dirty="0" err="1">
                <a:solidFill>
                  <a:srgbClr val="ECECEC"/>
                </a:solidFill>
                <a:effectLst/>
                <a:latin typeface="Söhne"/>
              </a:rPr>
              <a:t>chaque</a:t>
            </a:r>
            <a:r>
              <a:rPr lang="en-US" b="0" i="0" dirty="0">
                <a:solidFill>
                  <a:srgbClr val="ECECEC"/>
                </a:solidFill>
                <a:effectLst/>
                <a:latin typeface="Söhne"/>
              </a:rPr>
              <a:t> itemset </a:t>
            </a:r>
            <a:r>
              <a:rPr lang="en-US" b="0" i="0" dirty="0" err="1">
                <a:solidFill>
                  <a:srgbClr val="ECECEC"/>
                </a:solidFill>
                <a:effectLst/>
                <a:latin typeface="Söhne"/>
              </a:rPr>
              <a:t>fréquent</a:t>
            </a:r>
            <a:r>
              <a:rPr lang="en-US" b="0" i="0" dirty="0">
                <a:solidFill>
                  <a:srgbClr val="ECECEC"/>
                </a:solidFill>
                <a:effectLst/>
                <a:latin typeface="Söhne"/>
              </a:rPr>
              <a:t> de taille k-1.</a:t>
            </a:r>
          </a:p>
          <a:p>
            <a:pPr algn="l">
              <a:buFont typeface="+mj-lt"/>
              <a:buAutoNum type="arabicPeriod"/>
            </a:pPr>
            <a:r>
              <a:rPr lang="en-US" b="1" i="0" dirty="0">
                <a:solidFill>
                  <a:srgbClr val="ECECEC"/>
                </a:solidFill>
                <a:effectLst/>
                <a:latin typeface="Söhne"/>
              </a:rPr>
              <a:t>Union des </a:t>
            </a:r>
            <a:r>
              <a:rPr lang="en-US" b="1" i="0" dirty="0" err="1">
                <a:solidFill>
                  <a:srgbClr val="ECECEC"/>
                </a:solidFill>
                <a:effectLst/>
                <a:latin typeface="Söhne"/>
              </a:rPr>
              <a:t>itemsets</a:t>
            </a:r>
            <a:r>
              <a:rPr lang="en-US" b="1" i="0" dirty="0">
                <a:solidFill>
                  <a:srgbClr val="ECECEC"/>
                </a:solidFill>
                <a:effectLst/>
                <a:latin typeface="Söhne"/>
              </a:rPr>
              <a:t> (candidate = itemset1.union(itemset2))</a:t>
            </a:r>
            <a:r>
              <a:rPr lang="en-US" b="0" i="0" dirty="0">
                <a:solidFill>
                  <a:srgbClr val="ECECEC"/>
                </a:solidFill>
                <a:effectLst/>
                <a:latin typeface="Söhne"/>
              </a:rPr>
              <a:t> : Elle </a:t>
            </a:r>
            <a:r>
              <a:rPr lang="en-US" b="0" i="0" dirty="0" err="1">
                <a:solidFill>
                  <a:srgbClr val="ECECEC"/>
                </a:solidFill>
                <a:effectLst/>
                <a:latin typeface="Söhne"/>
              </a:rPr>
              <a:t>fusionne</a:t>
            </a:r>
            <a:r>
              <a:rPr lang="en-US" b="0" i="0" dirty="0">
                <a:solidFill>
                  <a:srgbClr val="ECECEC"/>
                </a:solidFill>
                <a:effectLst/>
                <a:latin typeface="Söhne"/>
              </a:rPr>
              <a:t> les deux </a:t>
            </a:r>
            <a:r>
              <a:rPr lang="en-US" b="0" i="0" dirty="0" err="1">
                <a:solidFill>
                  <a:srgbClr val="ECECEC"/>
                </a:solidFill>
                <a:effectLst/>
                <a:latin typeface="Söhne"/>
              </a:rPr>
              <a:t>itemsets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pour former un nouveau </a:t>
            </a:r>
            <a:r>
              <a:rPr lang="en-US" b="0" i="0" dirty="0" err="1">
                <a:solidFill>
                  <a:srgbClr val="ECECEC"/>
                </a:solidFill>
                <a:effectLst/>
                <a:latin typeface="Söhne"/>
              </a:rPr>
              <a:t>candidat</a:t>
            </a:r>
            <a:r>
              <a:rPr lang="en-US" b="0" i="0" dirty="0">
                <a:solidFill>
                  <a:srgbClr val="ECECEC"/>
                </a:solidFill>
                <a:effectLst/>
                <a:latin typeface="Söhne"/>
              </a:rPr>
              <a:t> itemset de taille k.</a:t>
            </a:r>
          </a:p>
          <a:p>
            <a:pPr algn="l">
              <a:buFont typeface="+mj-lt"/>
              <a:buAutoNum type="arabicPeriod"/>
            </a:pPr>
            <a:r>
              <a:rPr lang="en-US" b="1" i="0" dirty="0" err="1">
                <a:solidFill>
                  <a:srgbClr val="ECECEC"/>
                </a:solidFill>
                <a:effectLst/>
                <a:latin typeface="Söhne"/>
              </a:rPr>
              <a:t>Vérification</a:t>
            </a:r>
            <a:r>
              <a:rPr lang="en-US" b="1" i="0" dirty="0">
                <a:solidFill>
                  <a:srgbClr val="ECECEC"/>
                </a:solidFill>
                <a:effectLst/>
                <a:latin typeface="Söhne"/>
              </a:rPr>
              <a:t> de la taille (if </a:t>
            </a:r>
            <a:r>
              <a:rPr lang="en-US" b="1" i="0" dirty="0" err="1">
                <a:solidFill>
                  <a:srgbClr val="ECECEC"/>
                </a:solidFill>
                <a:effectLst/>
                <a:latin typeface="Söhne"/>
              </a:rPr>
              <a:t>len</a:t>
            </a:r>
            <a:r>
              <a:rPr lang="en-US" b="1" i="0" dirty="0">
                <a:solidFill>
                  <a:srgbClr val="ECECEC"/>
                </a:solidFill>
                <a:effectLst/>
                <a:latin typeface="Söhne"/>
              </a:rPr>
              <a:t>(itemset1.union(itemset2)) == k))</a:t>
            </a:r>
            <a:r>
              <a:rPr lang="en-US" b="0" i="0" dirty="0">
                <a:solidFill>
                  <a:srgbClr val="ECECEC"/>
                </a:solidFill>
                <a:effectLst/>
                <a:latin typeface="Söhne"/>
              </a:rPr>
              <a:t> : Elle </a:t>
            </a:r>
            <a:r>
              <a:rPr lang="en-US" b="0" i="0" dirty="0" err="1">
                <a:solidFill>
                  <a:srgbClr val="ECECEC"/>
                </a:solidFill>
                <a:effectLst/>
                <a:latin typeface="Söhne"/>
              </a:rPr>
              <a:t>vérifie</a:t>
            </a:r>
            <a:r>
              <a:rPr lang="en-US" b="0" i="0" dirty="0">
                <a:solidFill>
                  <a:srgbClr val="ECECEC"/>
                </a:solidFill>
                <a:effectLst/>
                <a:latin typeface="Söhne"/>
              </a:rPr>
              <a:t> </a:t>
            </a:r>
            <a:r>
              <a:rPr lang="en-US" b="0" i="0" dirty="0" err="1">
                <a:solidFill>
                  <a:srgbClr val="ECECEC"/>
                </a:solidFill>
                <a:effectLst/>
                <a:latin typeface="Söhne"/>
              </a:rPr>
              <a:t>si</a:t>
            </a:r>
            <a:r>
              <a:rPr lang="en-US" b="0" i="0" dirty="0">
                <a:solidFill>
                  <a:srgbClr val="ECECEC"/>
                </a:solidFill>
                <a:effectLst/>
                <a:latin typeface="Söhne"/>
              </a:rPr>
              <a:t> la taille du </a:t>
            </a:r>
            <a:r>
              <a:rPr lang="en-US" b="0" i="0" dirty="0" err="1">
                <a:solidFill>
                  <a:srgbClr val="ECECEC"/>
                </a:solidFill>
                <a:effectLst/>
                <a:latin typeface="Söhne"/>
              </a:rPr>
              <a:t>nouvel</a:t>
            </a:r>
            <a:r>
              <a:rPr lang="en-US" b="0" i="0" dirty="0">
                <a:solidFill>
                  <a:srgbClr val="ECECEC"/>
                </a:solidFill>
                <a:effectLst/>
                <a:latin typeface="Söhne"/>
              </a:rPr>
              <a:t> itemset </a:t>
            </a:r>
            <a:r>
              <a:rPr lang="en-US" b="0" i="0" dirty="0" err="1">
                <a:solidFill>
                  <a:srgbClr val="ECECEC"/>
                </a:solidFill>
                <a:effectLst/>
                <a:latin typeface="Söhne"/>
              </a:rPr>
              <a:t>candidat</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égale</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k.</a:t>
            </a:r>
          </a:p>
          <a:p>
            <a:pPr algn="l">
              <a:buFont typeface="+mj-lt"/>
              <a:buAutoNum type="arabicPeriod"/>
            </a:pPr>
            <a:r>
              <a:rPr lang="en-US" b="1" i="0" dirty="0" err="1">
                <a:solidFill>
                  <a:srgbClr val="ECECEC"/>
                </a:solidFill>
                <a:effectLst/>
                <a:latin typeface="Söhne"/>
              </a:rPr>
              <a:t>Vérification</a:t>
            </a:r>
            <a:r>
              <a:rPr lang="en-US" b="1" i="0" dirty="0">
                <a:solidFill>
                  <a:srgbClr val="ECECEC"/>
                </a:solidFill>
                <a:effectLst/>
                <a:latin typeface="Söhne"/>
              </a:rPr>
              <a:t> de </a:t>
            </a:r>
            <a:r>
              <a:rPr lang="en-US" b="1" i="0" dirty="0" err="1">
                <a:solidFill>
                  <a:srgbClr val="ECECEC"/>
                </a:solidFill>
                <a:effectLst/>
                <a:latin typeface="Söhne"/>
              </a:rPr>
              <a:t>l'inclusion</a:t>
            </a:r>
            <a:r>
              <a:rPr lang="en-US" b="1" i="0" dirty="0">
                <a:solidFill>
                  <a:srgbClr val="ECECEC"/>
                </a:solidFill>
                <a:effectLst/>
                <a:latin typeface="Söhne"/>
              </a:rPr>
              <a:t> des sous-ensembles </a:t>
            </a:r>
            <a:r>
              <a:rPr lang="en-US" b="1" i="0" dirty="0" err="1">
                <a:solidFill>
                  <a:srgbClr val="ECECEC"/>
                </a:solidFill>
                <a:effectLst/>
                <a:latin typeface="Söhne"/>
              </a:rPr>
              <a:t>fréquents</a:t>
            </a:r>
            <a:r>
              <a:rPr lang="en-US" b="1" i="0" dirty="0">
                <a:solidFill>
                  <a:srgbClr val="ECECEC"/>
                </a:solidFill>
                <a:effectLst/>
                <a:latin typeface="Söhne"/>
              </a:rPr>
              <a:t> (if all([</a:t>
            </a:r>
            <a:r>
              <a:rPr lang="en-US" b="1" i="0" dirty="0" err="1">
                <a:solidFill>
                  <a:srgbClr val="ECECEC"/>
                </a:solidFill>
                <a:effectLst/>
                <a:latin typeface="Söhne"/>
              </a:rPr>
              <a:t>frozenset</a:t>
            </a:r>
            <a:r>
              <a:rPr lang="en-US" b="1" i="0" dirty="0">
                <a:solidFill>
                  <a:srgbClr val="ECECEC"/>
                </a:solidFill>
                <a:effectLst/>
                <a:latin typeface="Söhne"/>
              </a:rPr>
              <a:t>(x) in </a:t>
            </a:r>
            <a:r>
              <a:rPr lang="en-US" b="1" i="0" dirty="0" err="1">
                <a:solidFill>
                  <a:srgbClr val="ECECEC"/>
                </a:solidFill>
                <a:effectLst/>
                <a:latin typeface="Söhne"/>
              </a:rPr>
              <a:t>prev_frequent_itemset</a:t>
            </a:r>
            <a:r>
              <a:rPr lang="en-US" b="1" i="0" dirty="0">
                <a:solidFill>
                  <a:srgbClr val="ECECEC"/>
                </a:solidFill>
                <a:effectLst/>
                <a:latin typeface="Söhne"/>
              </a:rPr>
              <a:t> for x in combinations(candidate, k-1)]))</a:t>
            </a:r>
            <a:r>
              <a:rPr lang="en-US" b="0" i="0" dirty="0">
                <a:solidFill>
                  <a:srgbClr val="ECECEC"/>
                </a:solidFill>
                <a:effectLst/>
                <a:latin typeface="Söhne"/>
              </a:rPr>
              <a:t> : Elle </a:t>
            </a:r>
            <a:r>
              <a:rPr lang="en-US" b="0" i="0" dirty="0" err="1">
                <a:solidFill>
                  <a:srgbClr val="ECECEC"/>
                </a:solidFill>
                <a:effectLst/>
                <a:latin typeface="Söhne"/>
              </a:rPr>
              <a:t>vérifie</a:t>
            </a:r>
            <a:r>
              <a:rPr lang="en-US" b="0" i="0" dirty="0">
                <a:solidFill>
                  <a:srgbClr val="ECECEC"/>
                </a:solidFill>
                <a:effectLst/>
                <a:latin typeface="Söhne"/>
              </a:rPr>
              <a:t> </a:t>
            </a:r>
            <a:r>
              <a:rPr lang="en-US" b="0" i="0" dirty="0" err="1">
                <a:solidFill>
                  <a:srgbClr val="ECECEC"/>
                </a:solidFill>
                <a:effectLst/>
                <a:latin typeface="Söhne"/>
              </a:rPr>
              <a:t>si</a:t>
            </a:r>
            <a:r>
              <a:rPr lang="en-US" b="0" i="0" dirty="0">
                <a:solidFill>
                  <a:srgbClr val="ECECEC"/>
                </a:solidFill>
                <a:effectLst/>
                <a:latin typeface="Söhne"/>
              </a:rPr>
              <a:t> </a:t>
            </a:r>
            <a:r>
              <a:rPr lang="en-US" b="0" i="0" dirty="0" err="1">
                <a:solidFill>
                  <a:srgbClr val="ECECEC"/>
                </a:solidFill>
                <a:effectLst/>
                <a:latin typeface="Söhne"/>
              </a:rPr>
              <a:t>tous</a:t>
            </a:r>
            <a:r>
              <a:rPr lang="en-US" b="0" i="0" dirty="0">
                <a:solidFill>
                  <a:srgbClr val="ECECEC"/>
                </a:solidFill>
                <a:effectLst/>
                <a:latin typeface="Söhne"/>
              </a:rPr>
              <a:t> les sous-ensembles de taille k-1 du </a:t>
            </a:r>
            <a:r>
              <a:rPr lang="en-US" b="0" i="0" dirty="0" err="1">
                <a:solidFill>
                  <a:srgbClr val="ECECEC"/>
                </a:solidFill>
                <a:effectLst/>
                <a:latin typeface="Söhne"/>
              </a:rPr>
              <a:t>nouvel</a:t>
            </a:r>
            <a:r>
              <a:rPr lang="en-US" b="0" i="0" dirty="0">
                <a:solidFill>
                  <a:srgbClr val="ECECEC"/>
                </a:solidFill>
                <a:effectLst/>
                <a:latin typeface="Söhne"/>
              </a:rPr>
              <a:t> itemset </a:t>
            </a:r>
            <a:r>
              <a:rPr lang="en-US" b="0" i="0" dirty="0" err="1">
                <a:solidFill>
                  <a:srgbClr val="ECECEC"/>
                </a:solidFill>
                <a:effectLst/>
                <a:latin typeface="Söhne"/>
              </a:rPr>
              <a:t>candidat</a:t>
            </a:r>
            <a:r>
              <a:rPr lang="en-US" b="0" i="0" dirty="0">
                <a:solidFill>
                  <a:srgbClr val="ECECEC"/>
                </a:solidFill>
                <a:effectLst/>
                <a:latin typeface="Söhne"/>
              </a:rPr>
              <a:t> </a:t>
            </a:r>
            <a:r>
              <a:rPr lang="en-US" b="0" i="0" dirty="0" err="1">
                <a:solidFill>
                  <a:srgbClr val="ECECEC"/>
                </a:solidFill>
                <a:effectLst/>
                <a:latin typeface="Söhne"/>
              </a:rPr>
              <a:t>sont</a:t>
            </a:r>
            <a:r>
              <a:rPr lang="en-US" b="0" i="0" dirty="0">
                <a:solidFill>
                  <a:srgbClr val="ECECEC"/>
                </a:solidFill>
                <a:effectLst/>
                <a:latin typeface="Söhne"/>
              </a:rPr>
              <a:t> </a:t>
            </a:r>
            <a:r>
              <a:rPr lang="en-US" b="0" i="0" dirty="0" err="1">
                <a:solidFill>
                  <a:srgbClr val="ECECEC"/>
                </a:solidFill>
                <a:effectLst/>
                <a:latin typeface="Söhne"/>
              </a:rPr>
              <a:t>également</a:t>
            </a:r>
            <a:r>
              <a:rPr lang="en-US" b="0" i="0" dirty="0">
                <a:solidFill>
                  <a:srgbClr val="ECECEC"/>
                </a:solidFill>
                <a:effectLst/>
                <a:latin typeface="Söhne"/>
              </a:rPr>
              <a:t> </a:t>
            </a:r>
            <a:r>
              <a:rPr lang="en-US" b="0" i="0" dirty="0" err="1">
                <a:solidFill>
                  <a:srgbClr val="ECECEC"/>
                </a:solidFill>
                <a:effectLst/>
                <a:latin typeface="Söhne"/>
              </a:rPr>
              <a:t>présents</a:t>
            </a:r>
            <a:r>
              <a:rPr lang="en-US" b="0" i="0" dirty="0">
                <a:solidFill>
                  <a:srgbClr val="ECECEC"/>
                </a:solidFill>
                <a:effectLst/>
                <a:latin typeface="Söhne"/>
              </a:rPr>
              <a:t> dans les </a:t>
            </a:r>
            <a:r>
              <a:rPr lang="en-US" b="0" i="0" dirty="0" err="1">
                <a:solidFill>
                  <a:srgbClr val="ECECEC"/>
                </a:solidFill>
                <a:effectLst/>
                <a:latin typeface="Söhne"/>
              </a:rPr>
              <a:t>itemsets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a:t>
            </a:r>
            <a:r>
              <a:rPr lang="en-US" b="0" i="0" dirty="0" err="1">
                <a:solidFill>
                  <a:srgbClr val="ECECEC"/>
                </a:solidFill>
                <a:effectLst/>
                <a:latin typeface="Söhne"/>
              </a:rPr>
              <a:t>précédents</a:t>
            </a:r>
            <a:r>
              <a:rPr lang="en-US" b="0" i="0" dirty="0">
                <a:solidFill>
                  <a:srgbClr val="ECECEC"/>
                </a:solidFill>
                <a:effectLst/>
                <a:latin typeface="Söhne"/>
              </a:rPr>
              <a:t>.</a:t>
            </a:r>
          </a:p>
          <a:p>
            <a:pPr algn="l">
              <a:buFont typeface="+mj-lt"/>
              <a:buAutoNum type="arabicPeriod"/>
            </a:pPr>
            <a:r>
              <a:rPr lang="en-US" b="1" i="0" dirty="0" err="1">
                <a:solidFill>
                  <a:srgbClr val="ECECEC"/>
                </a:solidFill>
                <a:effectLst/>
                <a:latin typeface="Söhne"/>
              </a:rPr>
              <a:t>Ajout</a:t>
            </a:r>
            <a:r>
              <a:rPr lang="en-US" b="1" i="0" dirty="0">
                <a:solidFill>
                  <a:srgbClr val="ECECEC"/>
                </a:solidFill>
                <a:effectLst/>
                <a:latin typeface="Söhne"/>
              </a:rPr>
              <a:t> du </a:t>
            </a:r>
            <a:r>
              <a:rPr lang="en-US" b="1" i="0" dirty="0" err="1">
                <a:solidFill>
                  <a:srgbClr val="ECECEC"/>
                </a:solidFill>
                <a:effectLst/>
                <a:latin typeface="Söhne"/>
              </a:rPr>
              <a:t>candidat</a:t>
            </a:r>
            <a:r>
              <a:rPr lang="en-US" b="1" i="0" dirty="0">
                <a:solidFill>
                  <a:srgbClr val="ECECEC"/>
                </a:solidFill>
                <a:effectLst/>
                <a:latin typeface="Söhne"/>
              </a:rPr>
              <a:t> </a:t>
            </a:r>
            <a:r>
              <a:rPr lang="en-US" b="1" i="0" dirty="0" err="1">
                <a:solidFill>
                  <a:srgbClr val="ECECEC"/>
                </a:solidFill>
                <a:effectLst/>
                <a:latin typeface="Söhne"/>
              </a:rPr>
              <a:t>si</a:t>
            </a:r>
            <a:r>
              <a:rPr lang="en-US" b="1" i="0" dirty="0">
                <a:solidFill>
                  <a:srgbClr val="ECECEC"/>
                </a:solidFill>
                <a:effectLst/>
                <a:latin typeface="Söhne"/>
              </a:rPr>
              <a:t> </a:t>
            </a:r>
            <a:r>
              <a:rPr lang="en-US" b="1" i="0" dirty="0" err="1">
                <a:solidFill>
                  <a:srgbClr val="ECECEC"/>
                </a:solidFill>
                <a:effectLst/>
                <a:latin typeface="Söhne"/>
              </a:rPr>
              <a:t>toutes</a:t>
            </a:r>
            <a:r>
              <a:rPr lang="en-US" b="1" i="0" dirty="0">
                <a:solidFill>
                  <a:srgbClr val="ECECEC"/>
                </a:solidFill>
                <a:effectLst/>
                <a:latin typeface="Söhne"/>
              </a:rPr>
              <a:t> les conditions </a:t>
            </a:r>
            <a:r>
              <a:rPr lang="en-US" b="1" i="0" dirty="0" err="1">
                <a:solidFill>
                  <a:srgbClr val="ECECEC"/>
                </a:solidFill>
                <a:effectLst/>
                <a:latin typeface="Söhne"/>
              </a:rPr>
              <a:t>sont</a:t>
            </a:r>
            <a:r>
              <a:rPr lang="en-US" b="1" i="0" dirty="0">
                <a:solidFill>
                  <a:srgbClr val="ECECEC"/>
                </a:solidFill>
                <a:effectLst/>
                <a:latin typeface="Söhne"/>
              </a:rPr>
              <a:t> </a:t>
            </a:r>
            <a:r>
              <a:rPr lang="en-US" b="1" i="0" dirty="0" err="1">
                <a:solidFill>
                  <a:srgbClr val="ECECEC"/>
                </a:solidFill>
                <a:effectLst/>
                <a:latin typeface="Söhne"/>
              </a:rPr>
              <a:t>remplies</a:t>
            </a:r>
            <a:r>
              <a:rPr lang="en-US" b="1" i="0" dirty="0">
                <a:solidFill>
                  <a:srgbClr val="ECECEC"/>
                </a:solidFill>
                <a:effectLst/>
                <a:latin typeface="Söhne"/>
              </a:rPr>
              <a:t> (</a:t>
            </a:r>
            <a:r>
              <a:rPr lang="en-US" b="1" i="0" dirty="0" err="1">
                <a:solidFill>
                  <a:srgbClr val="ECECEC"/>
                </a:solidFill>
                <a:effectLst/>
                <a:latin typeface="Söhne"/>
              </a:rPr>
              <a:t>candidates.add</a:t>
            </a:r>
            <a:r>
              <a:rPr lang="en-US" b="1" i="0" dirty="0">
                <a:solidFill>
                  <a:srgbClr val="ECECEC"/>
                </a:solidFill>
                <a:effectLst/>
                <a:latin typeface="Söhne"/>
              </a:rPr>
              <a:t>(candidate))</a:t>
            </a:r>
            <a:r>
              <a:rPr lang="en-US" b="0" i="0" dirty="0">
                <a:solidFill>
                  <a:srgbClr val="ECECEC"/>
                </a:solidFill>
                <a:effectLst/>
                <a:latin typeface="Söhne"/>
              </a:rPr>
              <a:t> : Si </a:t>
            </a:r>
            <a:r>
              <a:rPr lang="en-US" b="0" i="0" dirty="0" err="1">
                <a:solidFill>
                  <a:srgbClr val="ECECEC"/>
                </a:solidFill>
                <a:effectLst/>
                <a:latin typeface="Söhne"/>
              </a:rPr>
              <a:t>toutes</a:t>
            </a:r>
            <a:r>
              <a:rPr lang="en-US" b="0" i="0" dirty="0">
                <a:solidFill>
                  <a:srgbClr val="ECECEC"/>
                </a:solidFill>
                <a:effectLst/>
                <a:latin typeface="Söhne"/>
              </a:rPr>
              <a:t> les conditions </a:t>
            </a:r>
            <a:r>
              <a:rPr lang="en-US" b="0" i="0" dirty="0" err="1">
                <a:solidFill>
                  <a:srgbClr val="ECECEC"/>
                </a:solidFill>
                <a:effectLst/>
                <a:latin typeface="Söhne"/>
              </a:rPr>
              <a:t>sont</a:t>
            </a:r>
            <a:r>
              <a:rPr lang="en-US" b="0" i="0" dirty="0">
                <a:solidFill>
                  <a:srgbClr val="ECECEC"/>
                </a:solidFill>
                <a:effectLst/>
                <a:latin typeface="Söhne"/>
              </a:rPr>
              <a:t> </a:t>
            </a:r>
            <a:r>
              <a:rPr lang="en-US" b="0" i="0" dirty="0" err="1">
                <a:solidFill>
                  <a:srgbClr val="ECECEC"/>
                </a:solidFill>
                <a:effectLst/>
                <a:latin typeface="Söhne"/>
              </a:rPr>
              <a:t>satisfaites</a:t>
            </a:r>
            <a:r>
              <a:rPr lang="en-US" b="0" i="0" dirty="0">
                <a:solidFill>
                  <a:srgbClr val="ECECEC"/>
                </a:solidFill>
                <a:effectLst/>
                <a:latin typeface="Söhne"/>
              </a:rPr>
              <a:t>, le </a:t>
            </a:r>
            <a:r>
              <a:rPr lang="en-US" b="0" i="0" dirty="0" err="1">
                <a:solidFill>
                  <a:srgbClr val="ECECEC"/>
                </a:solidFill>
                <a:effectLst/>
                <a:latin typeface="Söhne"/>
              </a:rPr>
              <a:t>candidat</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ajouté</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l'ensemble</a:t>
            </a:r>
            <a:r>
              <a:rPr lang="en-US" b="0" i="0" dirty="0">
                <a:solidFill>
                  <a:srgbClr val="ECECEC"/>
                </a:solidFill>
                <a:effectLst/>
                <a:latin typeface="Söhne"/>
              </a:rPr>
              <a:t> des </a:t>
            </a:r>
            <a:r>
              <a:rPr lang="en-US" b="0" i="0" dirty="0" err="1">
                <a:solidFill>
                  <a:srgbClr val="ECECEC"/>
                </a:solidFill>
                <a:effectLst/>
                <a:latin typeface="Söhne"/>
              </a:rPr>
              <a:t>candidats</a:t>
            </a:r>
            <a:r>
              <a:rPr lang="en-US" b="0" i="0" dirty="0">
                <a:solidFill>
                  <a:srgbClr val="ECECEC"/>
                </a:solidFill>
                <a:effectLst/>
                <a:latin typeface="Söhne"/>
              </a:rPr>
              <a:t> candidates.</a:t>
            </a:r>
          </a:p>
          <a:p>
            <a:pPr algn="l"/>
            <a:r>
              <a:rPr lang="en-US" b="0" i="0" dirty="0" err="1">
                <a:solidFill>
                  <a:srgbClr val="ECECEC"/>
                </a:solidFill>
                <a:effectLst/>
                <a:latin typeface="Söhne"/>
              </a:rPr>
              <a:t>En</a:t>
            </a:r>
            <a:r>
              <a:rPr lang="en-US" b="0" i="0" dirty="0">
                <a:solidFill>
                  <a:srgbClr val="ECECEC"/>
                </a:solidFill>
                <a:effectLst/>
                <a:latin typeface="Söhne"/>
              </a:rPr>
              <a:t> résumé, </a:t>
            </a: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fonction</a:t>
            </a:r>
            <a:r>
              <a:rPr lang="en-US" b="0" i="0" dirty="0">
                <a:solidFill>
                  <a:srgbClr val="ECECEC"/>
                </a:solidFill>
                <a:effectLst/>
                <a:latin typeface="Söhne"/>
              </a:rPr>
              <a:t> </a:t>
            </a:r>
            <a:r>
              <a:rPr lang="en-US" b="0" i="0" dirty="0" err="1">
                <a:solidFill>
                  <a:srgbClr val="ECECEC"/>
                </a:solidFill>
                <a:effectLst/>
                <a:latin typeface="Söhne"/>
              </a:rPr>
              <a:t>génère</a:t>
            </a:r>
            <a:r>
              <a:rPr lang="en-US" b="0" i="0" dirty="0">
                <a:solidFill>
                  <a:srgbClr val="ECECEC"/>
                </a:solidFill>
                <a:effectLst/>
                <a:latin typeface="Söhne"/>
              </a:rPr>
              <a:t> de manière </a:t>
            </a:r>
            <a:r>
              <a:rPr lang="en-US" b="0" i="0" dirty="0" err="1">
                <a:solidFill>
                  <a:srgbClr val="ECECEC"/>
                </a:solidFill>
                <a:effectLst/>
                <a:latin typeface="Söhne"/>
              </a:rPr>
              <a:t>efficace</a:t>
            </a:r>
            <a:r>
              <a:rPr lang="en-US" b="0" i="0" dirty="0">
                <a:solidFill>
                  <a:srgbClr val="ECECEC"/>
                </a:solidFill>
                <a:effectLst/>
                <a:latin typeface="Söhne"/>
              </a:rPr>
              <a:t> de nouveaux </a:t>
            </a:r>
            <a:r>
              <a:rPr lang="en-US" b="0" i="0" dirty="0" err="1">
                <a:solidFill>
                  <a:srgbClr val="ECECEC"/>
                </a:solidFill>
                <a:effectLst/>
                <a:latin typeface="Söhne"/>
              </a:rPr>
              <a:t>candidats</a:t>
            </a:r>
            <a:r>
              <a:rPr lang="en-US" b="0" i="0" dirty="0">
                <a:solidFill>
                  <a:srgbClr val="ECECEC"/>
                </a:solidFill>
                <a:effectLst/>
                <a:latin typeface="Söhne"/>
              </a:rPr>
              <a:t> </a:t>
            </a:r>
            <a:r>
              <a:rPr lang="en-US" b="0" i="0" dirty="0" err="1">
                <a:solidFill>
                  <a:srgbClr val="ECECEC"/>
                </a:solidFill>
                <a:effectLst/>
                <a:latin typeface="Söhne"/>
              </a:rPr>
              <a:t>itemsets</a:t>
            </a:r>
            <a:r>
              <a:rPr lang="en-US" b="0" i="0" dirty="0">
                <a:solidFill>
                  <a:srgbClr val="ECECEC"/>
                </a:solidFill>
                <a:effectLst/>
                <a:latin typeface="Söhne"/>
              </a:rPr>
              <a:t> </a:t>
            </a:r>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utilisant</a:t>
            </a:r>
            <a:r>
              <a:rPr lang="en-US" b="0" i="0" dirty="0">
                <a:solidFill>
                  <a:srgbClr val="ECECEC"/>
                </a:solidFill>
                <a:effectLst/>
                <a:latin typeface="Söhne"/>
              </a:rPr>
              <a:t> les </a:t>
            </a:r>
            <a:r>
              <a:rPr lang="en-US" b="0" i="0" dirty="0" err="1">
                <a:solidFill>
                  <a:srgbClr val="ECECEC"/>
                </a:solidFill>
                <a:effectLst/>
                <a:latin typeface="Söhne"/>
              </a:rPr>
              <a:t>itemsets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de taille k-1 et </a:t>
            </a:r>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évitant</a:t>
            </a:r>
            <a:r>
              <a:rPr lang="en-US" b="0" i="0" dirty="0">
                <a:solidFill>
                  <a:srgbClr val="ECECEC"/>
                </a:solidFill>
                <a:effectLst/>
                <a:latin typeface="Söhne"/>
              </a:rPr>
              <a:t> de </a:t>
            </a:r>
            <a:r>
              <a:rPr lang="en-US" b="0" i="0" dirty="0" err="1">
                <a:solidFill>
                  <a:srgbClr val="ECECEC"/>
                </a:solidFill>
                <a:effectLst/>
                <a:latin typeface="Söhne"/>
              </a:rPr>
              <a:t>créer</a:t>
            </a:r>
            <a:r>
              <a:rPr lang="en-US" b="0" i="0" dirty="0">
                <a:solidFill>
                  <a:srgbClr val="ECECEC"/>
                </a:solidFill>
                <a:effectLst/>
                <a:latin typeface="Söhne"/>
              </a:rPr>
              <a:t> des </a:t>
            </a:r>
            <a:r>
              <a:rPr lang="en-US" b="0" i="0" dirty="0" err="1">
                <a:solidFill>
                  <a:srgbClr val="ECECEC"/>
                </a:solidFill>
                <a:effectLst/>
                <a:latin typeface="Söhne"/>
              </a:rPr>
              <a:t>candidats</a:t>
            </a:r>
            <a:r>
              <a:rPr lang="en-US" b="0" i="0" dirty="0">
                <a:solidFill>
                  <a:srgbClr val="ECECEC"/>
                </a:solidFill>
                <a:effectLst/>
                <a:latin typeface="Söhne"/>
              </a:rPr>
              <a:t> </a:t>
            </a:r>
            <a:r>
              <a:rPr lang="en-US" b="0" i="0" dirty="0" err="1">
                <a:solidFill>
                  <a:srgbClr val="ECECEC"/>
                </a:solidFill>
                <a:effectLst/>
                <a:latin typeface="Söhne"/>
              </a:rPr>
              <a:t>redondants</a:t>
            </a:r>
            <a:r>
              <a:rPr lang="en-US" b="0" i="0" dirty="0">
                <a:solidFill>
                  <a:srgbClr val="ECECEC"/>
                </a:solidFill>
                <a:effectLst/>
                <a:latin typeface="Söhne"/>
              </a:rPr>
              <a:t>.</a:t>
            </a:r>
          </a:p>
        </p:txBody>
      </p:sp>
      <p:sp>
        <p:nvSpPr>
          <p:cNvPr id="4" name="Slide Number Placeholder 3"/>
          <p:cNvSpPr>
            <a:spLocks noGrp="1"/>
          </p:cNvSpPr>
          <p:nvPr>
            <p:ph type="sldNum" sz="quarter" idx="5"/>
          </p:nvPr>
        </p:nvSpPr>
        <p:spPr/>
        <p:txBody>
          <a:bodyPr/>
          <a:lstStyle/>
          <a:p>
            <a:fld id="{11560694-1FB3-AD42-91F0-0294D672FD2F}" type="slidenum">
              <a:rPr lang="fr-FR" smtClean="0"/>
              <a:t>21</a:t>
            </a:fld>
            <a:endParaRPr lang="fr-FR"/>
          </a:p>
        </p:txBody>
      </p:sp>
    </p:spTree>
    <p:extLst>
      <p:ext uri="{BB962C8B-B14F-4D97-AF65-F5344CB8AC3E}">
        <p14:creationId xmlns:p14="http://schemas.microsoft.com/office/powerpoint/2010/main" val="421440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noProof="0" dirty="0">
                <a:effectLst/>
                <a:latin typeface="Söhne"/>
              </a:rPr>
              <a:t>L'algorithme Apriori est largement utilisé dans l'analyse de panier d'achat pour identifier les produits qui sont souvent achetés ensemble. Cela permet aux détaillants de comprendre les habitudes d'achat des clients et de prendre des décisions éclairées sur la disposition des produits en magasin, les promotions croisées,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noProof="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latin typeface="Söhne"/>
              </a:rPr>
              <a:t>Dans </a:t>
            </a:r>
            <a:r>
              <a:rPr lang="en-US" b="0" i="0" dirty="0" err="1">
                <a:solidFill>
                  <a:srgbClr val="ECECEC"/>
                </a:solidFill>
                <a:effectLst/>
                <a:latin typeface="Söhne"/>
              </a:rPr>
              <a:t>cette</a:t>
            </a:r>
            <a:r>
              <a:rPr lang="en-US" b="0" i="0" dirty="0">
                <a:solidFill>
                  <a:srgbClr val="ECECEC"/>
                </a:solidFill>
                <a:effectLst/>
                <a:latin typeface="Söhne"/>
              </a:rPr>
              <a:t> capture </a:t>
            </a:r>
            <a:r>
              <a:rPr lang="en-US" b="0" i="0" dirty="0" err="1">
                <a:solidFill>
                  <a:srgbClr val="ECECEC"/>
                </a:solidFill>
                <a:effectLst/>
                <a:latin typeface="Söhne"/>
              </a:rPr>
              <a:t>d'écran</a:t>
            </a:r>
            <a:r>
              <a:rPr lang="en-US" b="0" i="0" dirty="0">
                <a:solidFill>
                  <a:srgbClr val="ECECEC"/>
                </a:solidFill>
                <a:effectLst/>
                <a:latin typeface="Söhne"/>
              </a:rPr>
              <a:t>, nous </a:t>
            </a:r>
            <a:r>
              <a:rPr lang="en-US" b="0" i="0" dirty="0" err="1">
                <a:solidFill>
                  <a:srgbClr val="ECECEC"/>
                </a:solidFill>
                <a:effectLst/>
                <a:latin typeface="Söhne"/>
              </a:rPr>
              <a:t>voyons</a:t>
            </a:r>
            <a:r>
              <a:rPr lang="en-US" b="0" i="0" dirty="0">
                <a:solidFill>
                  <a:srgbClr val="ECECEC"/>
                </a:solidFill>
                <a:effectLst/>
                <a:latin typeface="Söhne"/>
              </a:rPr>
              <a:t> un </a:t>
            </a:r>
            <a:r>
              <a:rPr lang="en-US" b="0" i="0" dirty="0" err="1">
                <a:solidFill>
                  <a:srgbClr val="ECECEC"/>
                </a:solidFill>
                <a:effectLst/>
                <a:latin typeface="Söhne"/>
              </a:rPr>
              <a:t>exemple</a:t>
            </a:r>
            <a:r>
              <a:rPr lang="en-US" b="0" i="0" dirty="0">
                <a:solidFill>
                  <a:srgbClr val="ECECEC"/>
                </a:solidFill>
                <a:effectLst/>
                <a:latin typeface="Söhne"/>
              </a:rPr>
              <a:t> </a:t>
            </a:r>
            <a:r>
              <a:rPr lang="en-US" b="0" i="0" dirty="0" err="1">
                <a:solidFill>
                  <a:srgbClr val="ECECEC"/>
                </a:solidFill>
                <a:effectLst/>
                <a:latin typeface="Söhne"/>
              </a:rPr>
              <a:t>où</a:t>
            </a:r>
            <a:r>
              <a:rPr lang="en-US" b="0" i="0" dirty="0">
                <a:solidFill>
                  <a:srgbClr val="ECECEC"/>
                </a:solidFill>
                <a:effectLst/>
                <a:latin typeface="Söhne"/>
              </a:rPr>
              <a:t> un clavier </a:t>
            </a:r>
            <a:r>
              <a:rPr lang="en-US" b="0" i="0" dirty="0" err="1">
                <a:solidFill>
                  <a:srgbClr val="ECECEC"/>
                </a:solidFill>
                <a:effectLst/>
                <a:latin typeface="Söhne"/>
              </a:rPr>
              <a:t>externe</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publier</a:t>
            </a:r>
            <a:r>
              <a:rPr lang="en-US" b="0" i="0" dirty="0">
                <a:solidFill>
                  <a:srgbClr val="ECECEC"/>
                </a:solidFill>
                <a:effectLst/>
                <a:latin typeface="Söhne"/>
              </a:rPr>
              <a:t> dans le store </a:t>
            </a:r>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ligne</a:t>
            </a:r>
            <a:r>
              <a:rPr lang="en-US" b="0" i="0" dirty="0">
                <a:solidFill>
                  <a:srgbClr val="ECECEC"/>
                </a:solidFill>
                <a:effectLst/>
                <a:latin typeface="Söhne"/>
              </a:rPr>
              <a:t> amazon. Grace a </a:t>
            </a:r>
            <a:r>
              <a:rPr lang="en-US" b="0" i="0" dirty="0" err="1">
                <a:solidFill>
                  <a:srgbClr val="ECECEC"/>
                </a:solidFill>
                <a:effectLst/>
                <a:latin typeface="Söhne"/>
              </a:rPr>
              <a:t>l'algorithme</a:t>
            </a:r>
            <a:r>
              <a:rPr lang="en-US" b="0" i="0" dirty="0">
                <a:solidFill>
                  <a:srgbClr val="ECECEC"/>
                </a:solidFill>
                <a:effectLst/>
                <a:latin typeface="Söhne"/>
              </a:rPr>
              <a:t> </a:t>
            </a:r>
            <a:r>
              <a:rPr lang="en-US" b="0" i="0" dirty="0" err="1">
                <a:solidFill>
                  <a:srgbClr val="ECECEC"/>
                </a:solidFill>
                <a:effectLst/>
                <a:latin typeface="Söhne"/>
              </a:rPr>
              <a:t>Apriori</a:t>
            </a:r>
            <a:r>
              <a:rPr lang="en-US" b="0" i="0" dirty="0">
                <a:solidFill>
                  <a:srgbClr val="ECECEC"/>
                </a:solidFill>
                <a:effectLst/>
                <a:latin typeface="Söhne"/>
              </a:rPr>
              <a:t>, nous </a:t>
            </a:r>
            <a:r>
              <a:rPr lang="en-US" b="0" i="0" dirty="0" err="1">
                <a:solidFill>
                  <a:srgbClr val="ECECEC"/>
                </a:solidFill>
                <a:effectLst/>
                <a:latin typeface="Söhne"/>
              </a:rPr>
              <a:t>sommes</a:t>
            </a:r>
            <a:r>
              <a:rPr lang="en-US" b="0" i="0" dirty="0">
                <a:solidFill>
                  <a:srgbClr val="ECECEC"/>
                </a:solidFill>
                <a:effectLst/>
                <a:latin typeface="Söhne"/>
              </a:rPr>
              <a:t> </a:t>
            </a:r>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mesure</a:t>
            </a:r>
            <a:r>
              <a:rPr lang="en-US" b="0" i="0" dirty="0">
                <a:solidFill>
                  <a:srgbClr val="ECECEC"/>
                </a:solidFill>
                <a:effectLst/>
                <a:latin typeface="Söhne"/>
              </a:rPr>
              <a:t> de </a:t>
            </a:r>
            <a:r>
              <a:rPr lang="en-US" b="0" i="0" dirty="0" err="1">
                <a:solidFill>
                  <a:srgbClr val="ECECEC"/>
                </a:solidFill>
                <a:effectLst/>
                <a:latin typeface="Söhne"/>
              </a:rPr>
              <a:t>voir</a:t>
            </a:r>
            <a:r>
              <a:rPr lang="en-US" b="0" i="0" dirty="0">
                <a:solidFill>
                  <a:srgbClr val="ECECEC"/>
                </a:solidFill>
                <a:effectLst/>
                <a:latin typeface="Söhne"/>
              </a:rPr>
              <a:t> </a:t>
            </a:r>
            <a:r>
              <a:rPr lang="en-US" b="0" i="0" dirty="0" err="1">
                <a:solidFill>
                  <a:srgbClr val="ECECEC"/>
                </a:solidFill>
                <a:effectLst/>
                <a:latin typeface="Söhne"/>
              </a:rPr>
              <a:t>d'autres</a:t>
            </a:r>
            <a:r>
              <a:rPr lang="en-US" b="0" i="0" dirty="0">
                <a:solidFill>
                  <a:srgbClr val="ECECEC"/>
                </a:solidFill>
                <a:effectLst/>
                <a:latin typeface="Söhne"/>
              </a:rPr>
              <a:t> articles </a:t>
            </a:r>
            <a:r>
              <a:rPr lang="en-US" b="0" i="0" dirty="0" err="1">
                <a:solidFill>
                  <a:srgbClr val="ECECEC"/>
                </a:solidFill>
                <a:effectLst/>
                <a:latin typeface="Söhne"/>
              </a:rPr>
              <a:t>souvent</a:t>
            </a:r>
            <a:r>
              <a:rPr lang="en-US" b="0" i="0" dirty="0">
                <a:solidFill>
                  <a:srgbClr val="ECECEC"/>
                </a:solidFill>
                <a:effectLst/>
                <a:latin typeface="Söhne"/>
              </a:rPr>
              <a:t> </a:t>
            </a:r>
            <a:r>
              <a:rPr lang="en-US" b="0" i="0" dirty="0" err="1">
                <a:solidFill>
                  <a:srgbClr val="ECECEC"/>
                </a:solidFill>
                <a:effectLst/>
                <a:latin typeface="Söhne"/>
              </a:rPr>
              <a:t>achetés</a:t>
            </a:r>
            <a:r>
              <a:rPr lang="en-US" b="0" i="0" dirty="0">
                <a:solidFill>
                  <a:srgbClr val="ECECEC"/>
                </a:solidFill>
                <a:effectLst/>
                <a:latin typeface="Söhne"/>
              </a:rPr>
              <a:t> </a:t>
            </a:r>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même</a:t>
            </a:r>
            <a:r>
              <a:rPr lang="en-US" b="0" i="0" dirty="0">
                <a:solidFill>
                  <a:srgbClr val="ECECEC"/>
                </a:solidFill>
                <a:effectLst/>
                <a:latin typeface="Söhne"/>
              </a:rPr>
              <a:t> temps que </a:t>
            </a:r>
            <a:r>
              <a:rPr lang="en-US" b="0" i="0" dirty="0" err="1">
                <a:solidFill>
                  <a:srgbClr val="ECECEC"/>
                </a:solidFill>
                <a:effectLst/>
                <a:latin typeface="Söhne"/>
              </a:rPr>
              <a:t>ce</a:t>
            </a:r>
            <a:r>
              <a:rPr lang="en-US" b="0" i="0" dirty="0">
                <a:solidFill>
                  <a:srgbClr val="ECECEC"/>
                </a:solidFill>
                <a:effectLst/>
                <a:latin typeface="Söhne"/>
              </a:rPr>
              <a:t> clavier, </a:t>
            </a:r>
            <a:r>
              <a:rPr lang="en-US" b="0" i="0" dirty="0" err="1">
                <a:solidFill>
                  <a:srgbClr val="ECECEC"/>
                </a:solidFill>
                <a:effectLst/>
                <a:latin typeface="Söhne"/>
              </a:rPr>
              <a:t>tels</a:t>
            </a:r>
            <a:r>
              <a:rPr lang="en-US" b="0" i="0" dirty="0">
                <a:solidFill>
                  <a:srgbClr val="ECECEC"/>
                </a:solidFill>
                <a:effectLst/>
                <a:latin typeface="Söhne"/>
              </a:rPr>
              <a:t> </a:t>
            </a:r>
            <a:r>
              <a:rPr lang="en-US" b="0" i="0" dirty="0" err="1">
                <a:solidFill>
                  <a:srgbClr val="ECECEC"/>
                </a:solidFill>
                <a:effectLst/>
                <a:latin typeface="Söhne"/>
              </a:rPr>
              <a:t>qu'un</a:t>
            </a:r>
            <a:r>
              <a:rPr lang="en-US" b="0" i="0" dirty="0">
                <a:solidFill>
                  <a:srgbClr val="ECECEC"/>
                </a:solidFill>
                <a:effectLst/>
                <a:latin typeface="Söhne"/>
              </a:rPr>
              <a:t> multiport et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souris</a:t>
            </a:r>
            <a:r>
              <a:rPr lang="en-US" b="0" i="0" dirty="0">
                <a:solidFill>
                  <a:srgbClr val="ECECEC"/>
                </a:solidFill>
                <a:effectLst/>
                <a:latin typeface="Söhne"/>
              </a:rPr>
              <a:t>. </a:t>
            </a:r>
            <a:r>
              <a:rPr lang="en-US" b="0" i="0" dirty="0" err="1">
                <a:solidFill>
                  <a:srgbClr val="ECECEC"/>
                </a:solidFill>
                <a:effectLst/>
                <a:latin typeface="Söhne"/>
              </a:rPr>
              <a:t>Cela</a:t>
            </a:r>
            <a:r>
              <a:rPr lang="en-US" b="0" i="0" dirty="0">
                <a:solidFill>
                  <a:srgbClr val="ECECEC"/>
                </a:solidFill>
                <a:effectLst/>
                <a:latin typeface="Söhne"/>
              </a:rPr>
              <a:t> </a:t>
            </a:r>
            <a:r>
              <a:rPr lang="en-US" b="0" i="0" dirty="0" err="1">
                <a:solidFill>
                  <a:srgbClr val="ECECEC"/>
                </a:solidFill>
                <a:effectLst/>
                <a:latin typeface="Söhne"/>
              </a:rPr>
              <a:t>permet</a:t>
            </a:r>
            <a:r>
              <a:rPr lang="en-US" b="0" i="0" dirty="0">
                <a:solidFill>
                  <a:srgbClr val="ECECEC"/>
                </a:solidFill>
                <a:effectLst/>
                <a:latin typeface="Söhne"/>
              </a:rPr>
              <a:t> </a:t>
            </a:r>
            <a:r>
              <a:rPr lang="en-US" b="0" i="0" dirty="0" err="1">
                <a:solidFill>
                  <a:srgbClr val="ECECEC"/>
                </a:solidFill>
                <a:effectLst/>
                <a:latin typeface="Söhne"/>
              </a:rPr>
              <a:t>d'offrir</a:t>
            </a:r>
            <a:r>
              <a:rPr lang="en-US" b="0" i="0" dirty="0">
                <a:solidFill>
                  <a:srgbClr val="ECECEC"/>
                </a:solidFill>
                <a:effectLst/>
                <a:latin typeface="Söhne"/>
              </a:rPr>
              <a:t> au clients de amazon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expérience</a:t>
            </a:r>
            <a:r>
              <a:rPr lang="en-US" b="0" i="0" dirty="0">
                <a:solidFill>
                  <a:srgbClr val="ECECEC"/>
                </a:solidFill>
                <a:effectLst/>
                <a:latin typeface="Söhne"/>
              </a:rPr>
              <a:t> de </a:t>
            </a:r>
            <a:r>
              <a:rPr lang="en-US" b="0" i="0" dirty="0" err="1">
                <a:solidFill>
                  <a:srgbClr val="ECECEC"/>
                </a:solidFill>
                <a:effectLst/>
                <a:latin typeface="Söhne"/>
              </a:rPr>
              <a:t>magasinage</a:t>
            </a:r>
            <a:r>
              <a:rPr lang="en-US" b="0" i="0" dirty="0">
                <a:solidFill>
                  <a:srgbClr val="ECECEC"/>
                </a:solidFill>
                <a:effectLst/>
                <a:latin typeface="Söhne"/>
              </a:rPr>
              <a:t> plus </a:t>
            </a:r>
            <a:r>
              <a:rPr lang="en-US" b="0" i="0" dirty="0" err="1">
                <a:solidFill>
                  <a:srgbClr val="ECECEC"/>
                </a:solidFill>
                <a:effectLst/>
                <a:latin typeface="Söhne"/>
              </a:rPr>
              <a:t>personnalisée</a:t>
            </a:r>
            <a:r>
              <a:rPr lang="en-US" b="0" i="0" dirty="0">
                <a:solidFill>
                  <a:srgbClr val="ECECEC"/>
                </a:solidFill>
                <a:effectLst/>
                <a:latin typeface="Söhne"/>
              </a:rPr>
              <a:t> et </a:t>
            </a:r>
            <a:r>
              <a:rPr lang="en-US" b="0" i="0" dirty="0" err="1">
                <a:solidFill>
                  <a:srgbClr val="ECECEC"/>
                </a:solidFill>
                <a:effectLst/>
                <a:latin typeface="Söhne"/>
              </a:rPr>
              <a:t>d'optimiser</a:t>
            </a:r>
            <a:r>
              <a:rPr lang="en-US" b="0" i="0" dirty="0">
                <a:solidFill>
                  <a:srgbClr val="ECECEC"/>
                </a:solidFill>
                <a:effectLst/>
                <a:latin typeface="Söhne"/>
              </a:rPr>
              <a:t> les ventes </a:t>
            </a:r>
            <a:r>
              <a:rPr lang="en-US" b="0" i="0" dirty="0" err="1">
                <a:solidFill>
                  <a:srgbClr val="ECECEC"/>
                </a:solidFill>
                <a:effectLst/>
                <a:latin typeface="Söhne"/>
              </a:rPr>
              <a:t>croisées</a:t>
            </a:r>
            <a:r>
              <a:rPr lang="en-US" b="0" i="0" dirty="0">
                <a:solidFill>
                  <a:srgbClr val="ECECEC"/>
                </a:solidFill>
                <a:effectLst/>
                <a:latin typeface="Söhne"/>
              </a:rPr>
              <a:t>.</a:t>
            </a:r>
            <a:endParaRPr lang="fr-FR" sz="1200" b="0" i="0" noProof="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noProof="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noProof="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noProof="0" dirty="0">
                <a:effectLst/>
                <a:latin typeface="Söhne"/>
              </a:rPr>
              <a:t>En plus </a:t>
            </a:r>
            <a:r>
              <a:rPr lang="fr-FR" sz="1200" b="0" i="0" noProof="0" dirty="0">
                <a:effectLst/>
                <a:latin typeface="Söhne"/>
              </a:rPr>
              <a:t>En analysant les transactions passées, les entreprises peuvent utiliser l'algorithme Apriori pour découvrir des tendances d'achat spécifiques à certains segments de marché. Cela peut aider à mieux cibler les campagnes marketing et à personnaliser les offres pour différents groupes de clients.</a:t>
            </a:r>
          </a:p>
          <a:p>
            <a:endParaRPr lang="fr-FR" noProof="0" dirty="0"/>
          </a:p>
        </p:txBody>
      </p:sp>
      <p:sp>
        <p:nvSpPr>
          <p:cNvPr id="4" name="Slide Number Placeholder 3"/>
          <p:cNvSpPr>
            <a:spLocks noGrp="1"/>
          </p:cNvSpPr>
          <p:nvPr>
            <p:ph type="sldNum" sz="quarter" idx="5"/>
          </p:nvPr>
        </p:nvSpPr>
        <p:spPr/>
        <p:txBody>
          <a:bodyPr/>
          <a:lstStyle/>
          <a:p>
            <a:fld id="{11560694-1FB3-AD42-91F0-0294D672FD2F}" type="slidenum">
              <a:rPr lang="fr-FR" smtClean="0"/>
              <a:t>4</a:t>
            </a:fld>
            <a:endParaRPr lang="fr-FR"/>
          </a:p>
        </p:txBody>
      </p:sp>
    </p:spTree>
    <p:extLst>
      <p:ext uri="{BB962C8B-B14F-4D97-AF65-F5344CB8AC3E}">
        <p14:creationId xmlns:p14="http://schemas.microsoft.com/office/powerpoint/2010/main" val="241614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spcBef>
                <a:spcPts val="105"/>
              </a:spcBef>
            </a:pPr>
            <a:r>
              <a:rPr lang="fr-FR" sz="1200" noProof="0" dirty="0">
                <a:latin typeface="Calibri"/>
                <a:cs typeface="Calibri"/>
              </a:rPr>
              <a:t>La classe apriori a besoin de quelques paramètres pour fonctionner. Le premier paramètre est le paramètre </a:t>
            </a:r>
            <a:r>
              <a:rPr lang="fr-FR" sz="1200" noProof="0" dirty="0" err="1">
                <a:latin typeface="Calibri"/>
                <a:cs typeface="Calibri"/>
              </a:rPr>
              <a:t>min_support</a:t>
            </a:r>
            <a:r>
              <a:rPr lang="fr-FR" sz="1200" noProof="0" dirty="0">
                <a:latin typeface="Calibri"/>
                <a:cs typeface="Calibri"/>
              </a:rPr>
              <a:t>. Ce paramètre est utilisé pour sélectionner les éléments dont les valeurs de support sont supérieures à la valeur spécifiée par le paramètre. Ensuite, le paramètre </a:t>
            </a:r>
            <a:r>
              <a:rPr lang="fr-FR" sz="1200" noProof="0" dirty="0" err="1">
                <a:latin typeface="Calibri"/>
                <a:cs typeface="Calibri"/>
              </a:rPr>
              <a:t>min_confidence</a:t>
            </a:r>
            <a:r>
              <a:rPr lang="fr-FR" sz="1200" noProof="0" dirty="0">
                <a:latin typeface="Calibri"/>
                <a:cs typeface="Calibri"/>
              </a:rPr>
              <a:t> filtre les règles dont la confiance est supérieure au seuil de confiance spécifié par le paramètre. De même, le paramètre </a:t>
            </a:r>
            <a:r>
              <a:rPr lang="fr-FR" sz="1200" noProof="0" dirty="0" err="1">
                <a:latin typeface="Calibri"/>
                <a:cs typeface="Calibri"/>
              </a:rPr>
              <a:t>min_lift</a:t>
            </a:r>
            <a:r>
              <a:rPr lang="fr-FR" sz="1200" noProof="0" dirty="0">
                <a:latin typeface="Calibri"/>
                <a:cs typeface="Calibri"/>
              </a:rPr>
              <a:t> spécifie la valeur minimale de lift pour les règles de la liste courte. Enfin, le paramètre </a:t>
            </a:r>
            <a:r>
              <a:rPr lang="fr-FR" sz="1200" noProof="0" dirty="0" err="1">
                <a:latin typeface="Calibri"/>
                <a:cs typeface="Calibri"/>
              </a:rPr>
              <a:t>min_length</a:t>
            </a:r>
            <a:r>
              <a:rPr lang="fr-FR" sz="1200" noProof="0" dirty="0">
                <a:latin typeface="Calibri"/>
                <a:cs typeface="Calibri"/>
              </a:rPr>
              <a:t> spécifie le nombre minimum d'éléments que vous souhaitez voir figurer dans vos règles.</a:t>
            </a:r>
          </a:p>
          <a:p>
            <a:pPr marL="12700">
              <a:lnSpc>
                <a:spcPct val="100000"/>
              </a:lnSpc>
              <a:spcBef>
                <a:spcPts val="105"/>
              </a:spcBef>
            </a:pPr>
            <a:endParaRPr lang="fr-FR" sz="1200" noProof="0" dirty="0">
              <a:latin typeface="Calibri"/>
              <a:cs typeface="Calibri"/>
            </a:endParaRPr>
          </a:p>
          <a:p>
            <a:pPr marL="12700">
              <a:lnSpc>
                <a:spcPct val="100000"/>
              </a:lnSpc>
              <a:spcBef>
                <a:spcPts val="105"/>
              </a:spcBef>
            </a:pPr>
            <a:r>
              <a:rPr lang="fr-FR" sz="1200" noProof="0" dirty="0">
                <a:latin typeface="Calibri"/>
                <a:cs typeface="Calibri"/>
              </a:rPr>
              <a:t>Supposons que nous voulions des règles pour les seuls articles qui sont achetés au moins 5 fois par jour, ou 7 x 5 = 35 fois en une semaine, puisque notre ensemble de données porte sur une période d'une semaine. Le soutien pour ces articles peut être calculé comme suit : 35/7500 = 0,0045.</a:t>
            </a:r>
          </a:p>
          <a:p>
            <a:pPr marL="12700">
              <a:lnSpc>
                <a:spcPct val="100000"/>
              </a:lnSpc>
              <a:spcBef>
                <a:spcPts val="105"/>
              </a:spcBef>
            </a:pPr>
            <a:r>
              <a:rPr lang="fr-FR" sz="1200" noProof="0" dirty="0">
                <a:latin typeface="Calibri"/>
                <a:cs typeface="Calibri"/>
              </a:rPr>
              <a:t> La confiance minimale pour les règles est de 20 % ou 0,2.</a:t>
            </a:r>
            <a:r>
              <a:rPr lang="en-US" b="0" i="0" dirty="0">
                <a:solidFill>
                  <a:srgbClr val="ECECEC"/>
                </a:solidFill>
                <a:effectLst/>
                <a:latin typeface="Söhne"/>
              </a:rPr>
              <a:t> </a:t>
            </a:r>
            <a:r>
              <a:rPr lang="en-US" b="0" i="0" dirty="0" err="1">
                <a:solidFill>
                  <a:srgbClr val="ECECEC"/>
                </a:solidFill>
                <a:effectLst/>
                <a:latin typeface="Söhne"/>
              </a:rPr>
              <a:t>Cela</a:t>
            </a:r>
            <a:r>
              <a:rPr lang="en-US" b="0" i="0" dirty="0">
                <a:solidFill>
                  <a:srgbClr val="ECECEC"/>
                </a:solidFill>
                <a:effectLst/>
                <a:latin typeface="Söhne"/>
              </a:rPr>
              <a:t> </a:t>
            </a:r>
            <a:r>
              <a:rPr lang="en-US" b="0" i="0" dirty="0" err="1">
                <a:solidFill>
                  <a:srgbClr val="ECECEC"/>
                </a:solidFill>
                <a:effectLst/>
                <a:latin typeface="Söhne"/>
              </a:rPr>
              <a:t>signifie</a:t>
            </a:r>
            <a:r>
              <a:rPr lang="en-US" b="0" i="0" dirty="0">
                <a:solidFill>
                  <a:srgbClr val="ECECEC"/>
                </a:solidFill>
                <a:effectLst/>
                <a:latin typeface="Söhne"/>
              </a:rPr>
              <a:t> que </a:t>
            </a:r>
            <a:r>
              <a:rPr lang="en-US" b="0" i="0" dirty="0" err="1">
                <a:solidFill>
                  <a:srgbClr val="ECECEC"/>
                </a:solidFill>
                <a:effectLst/>
                <a:latin typeface="Söhne"/>
              </a:rPr>
              <a:t>si</a:t>
            </a:r>
            <a:r>
              <a:rPr lang="en-US" b="0" i="0" dirty="0">
                <a:solidFill>
                  <a:srgbClr val="ECECEC"/>
                </a:solidFill>
                <a:effectLst/>
                <a:latin typeface="Söhne"/>
              </a:rPr>
              <a:t> un client a </a:t>
            </a:r>
            <a:r>
              <a:rPr lang="en-US" b="0" i="0" dirty="0" err="1">
                <a:solidFill>
                  <a:srgbClr val="ECECEC"/>
                </a:solidFill>
                <a:effectLst/>
                <a:latin typeface="Söhne"/>
              </a:rPr>
              <a:t>acheté</a:t>
            </a:r>
            <a:r>
              <a:rPr lang="en-US" b="0" i="0" dirty="0">
                <a:solidFill>
                  <a:srgbClr val="ECECEC"/>
                </a:solidFill>
                <a:effectLst/>
                <a:latin typeface="Söhne"/>
              </a:rPr>
              <a:t> un certain ensemble </a:t>
            </a:r>
            <a:r>
              <a:rPr lang="en-US" b="0" i="0" dirty="0" err="1">
                <a:solidFill>
                  <a:srgbClr val="ECECEC"/>
                </a:solidFill>
                <a:effectLst/>
                <a:latin typeface="Söhne"/>
              </a:rPr>
              <a:t>d'articles</a:t>
            </a:r>
            <a:r>
              <a:rPr lang="en-US" b="0" i="0" dirty="0">
                <a:solidFill>
                  <a:srgbClr val="ECECEC"/>
                </a:solidFill>
                <a:effectLst/>
                <a:latin typeface="Söhne"/>
              </a:rPr>
              <a:t>, il y a au </a:t>
            </a:r>
            <a:r>
              <a:rPr lang="en-US" b="0" i="0" dirty="0" err="1">
                <a:solidFill>
                  <a:srgbClr val="ECECEC"/>
                </a:solidFill>
                <a:effectLst/>
                <a:latin typeface="Söhne"/>
              </a:rPr>
              <a:t>moins</a:t>
            </a:r>
            <a:r>
              <a:rPr lang="en-US" b="0" i="0" dirty="0">
                <a:solidFill>
                  <a:srgbClr val="ECECEC"/>
                </a:solidFill>
                <a:effectLst/>
                <a:latin typeface="Söhne"/>
              </a:rPr>
              <a:t> 20% de chances </a:t>
            </a:r>
            <a:r>
              <a:rPr lang="en-US" b="0" i="0" dirty="0" err="1">
                <a:solidFill>
                  <a:srgbClr val="ECECEC"/>
                </a:solidFill>
                <a:effectLst/>
                <a:latin typeface="Söhne"/>
              </a:rPr>
              <a:t>qu'il</a:t>
            </a:r>
            <a:r>
              <a:rPr lang="en-US" b="0" i="0" dirty="0">
                <a:solidFill>
                  <a:srgbClr val="ECECEC"/>
                </a:solidFill>
                <a:effectLst/>
                <a:latin typeface="Söhne"/>
              </a:rPr>
              <a:t> </a:t>
            </a:r>
            <a:r>
              <a:rPr lang="en-US" b="0" i="0" dirty="0" err="1">
                <a:solidFill>
                  <a:srgbClr val="ECECEC"/>
                </a:solidFill>
                <a:effectLst/>
                <a:latin typeface="Söhne"/>
              </a:rPr>
              <a:t>achète</a:t>
            </a:r>
            <a:r>
              <a:rPr lang="en-US" b="0" i="0" dirty="0">
                <a:solidFill>
                  <a:srgbClr val="ECECEC"/>
                </a:solidFill>
                <a:effectLst/>
                <a:latin typeface="Söhne"/>
              </a:rPr>
              <a:t> </a:t>
            </a:r>
            <a:r>
              <a:rPr lang="en-US" b="0" i="0" dirty="0" err="1">
                <a:solidFill>
                  <a:srgbClr val="ECECEC"/>
                </a:solidFill>
                <a:effectLst/>
                <a:latin typeface="Söhne"/>
              </a:rPr>
              <a:t>également</a:t>
            </a:r>
            <a:r>
              <a:rPr lang="en-US" b="0" i="0" dirty="0">
                <a:solidFill>
                  <a:srgbClr val="ECECEC"/>
                </a:solidFill>
                <a:effectLst/>
                <a:latin typeface="Söhne"/>
              </a:rPr>
              <a:t> un </a:t>
            </a:r>
            <a:r>
              <a:rPr lang="en-US" b="0" i="0" dirty="0" err="1">
                <a:solidFill>
                  <a:srgbClr val="ECECEC"/>
                </a:solidFill>
                <a:effectLst/>
                <a:latin typeface="Söhne"/>
              </a:rPr>
              <a:t>autre</a:t>
            </a:r>
            <a:r>
              <a:rPr lang="en-US" b="0" i="0" dirty="0">
                <a:solidFill>
                  <a:srgbClr val="ECECEC"/>
                </a:solidFill>
                <a:effectLst/>
                <a:latin typeface="Söhne"/>
              </a:rPr>
              <a:t> article de </a:t>
            </a:r>
            <a:r>
              <a:rPr lang="en-US" b="0" i="0" dirty="0" err="1">
                <a:solidFill>
                  <a:srgbClr val="ECECEC"/>
                </a:solidFill>
                <a:effectLst/>
                <a:latin typeface="Söhne"/>
              </a:rPr>
              <a:t>l'ensemble</a:t>
            </a:r>
            <a:r>
              <a:rPr lang="en-US" b="0" i="0" dirty="0">
                <a:solidFill>
                  <a:srgbClr val="ECECEC"/>
                </a:solidFill>
                <a:effectLst/>
                <a:latin typeface="Söhne"/>
              </a:rPr>
              <a:t>.</a:t>
            </a:r>
          </a:p>
          <a:p>
            <a:pPr marL="12700">
              <a:lnSpc>
                <a:spcPct val="100000"/>
              </a:lnSpc>
              <a:spcBef>
                <a:spcPts val="105"/>
              </a:spcBef>
            </a:pPr>
            <a:endParaRPr lang="fr-FR" sz="1200" noProof="0" dirty="0">
              <a:latin typeface="Calibri"/>
              <a:cs typeface="Calibri"/>
            </a:endParaRPr>
          </a:p>
          <a:p>
            <a:pPr marL="12700">
              <a:lnSpc>
                <a:spcPct val="100000"/>
              </a:lnSpc>
              <a:spcBef>
                <a:spcPts val="105"/>
              </a:spcBef>
            </a:pPr>
            <a:r>
              <a:rPr lang="fr-FR" sz="1200" noProof="0" dirty="0">
                <a:latin typeface="Calibri"/>
                <a:cs typeface="Calibri"/>
              </a:rPr>
              <a:t> De même, nous spécifions la valeur de lift à 3 </a:t>
            </a:r>
            <a:r>
              <a:rPr lang="en-US" b="0" i="0" dirty="0">
                <a:solidFill>
                  <a:srgbClr val="ECECEC"/>
                </a:solidFill>
                <a:effectLst/>
                <a:latin typeface="Söhne"/>
              </a:rPr>
              <a:t>Le lift </a:t>
            </a:r>
            <a:r>
              <a:rPr lang="en-US" b="0" i="0" dirty="0" err="1">
                <a:solidFill>
                  <a:srgbClr val="ECECEC"/>
                </a:solidFill>
                <a:effectLst/>
                <a:latin typeface="Söhne"/>
              </a:rPr>
              <a:t>mesure</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quel</a:t>
            </a:r>
            <a:r>
              <a:rPr lang="en-US" b="0" i="0" dirty="0">
                <a:solidFill>
                  <a:srgbClr val="ECECEC"/>
                </a:solidFill>
                <a:effectLst/>
                <a:latin typeface="Söhne"/>
              </a:rPr>
              <a:t> point le </a:t>
            </a:r>
            <a:r>
              <a:rPr lang="en-US" b="0" i="0" dirty="0" err="1">
                <a:solidFill>
                  <a:srgbClr val="ECECEC"/>
                </a:solidFill>
                <a:effectLst/>
                <a:latin typeface="Söhne"/>
              </a:rPr>
              <a:t>conséquent</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corrélé</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l'antécédent</a:t>
            </a:r>
            <a:r>
              <a:rPr lang="en-US" b="0" i="0" dirty="0">
                <a:solidFill>
                  <a:srgbClr val="ECECEC"/>
                </a:solidFill>
                <a:effectLst/>
                <a:latin typeface="Söhne"/>
              </a:rPr>
              <a:t>,  . Un lift </a:t>
            </a:r>
            <a:r>
              <a:rPr lang="en-US" b="0" i="0" dirty="0" err="1">
                <a:solidFill>
                  <a:srgbClr val="ECECEC"/>
                </a:solidFill>
                <a:effectLst/>
                <a:latin typeface="Söhne"/>
              </a:rPr>
              <a:t>supérieur</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1 </a:t>
            </a:r>
            <a:r>
              <a:rPr lang="en-US" b="0" i="0" dirty="0" err="1">
                <a:solidFill>
                  <a:srgbClr val="ECECEC"/>
                </a:solidFill>
                <a:effectLst/>
                <a:latin typeface="Söhne"/>
              </a:rPr>
              <a:t>indique</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corrélation</a:t>
            </a:r>
            <a:r>
              <a:rPr lang="en-US" b="0" i="0" dirty="0">
                <a:solidFill>
                  <a:srgbClr val="ECECEC"/>
                </a:solidFill>
                <a:effectLst/>
                <a:latin typeface="Söhne"/>
              </a:rPr>
              <a:t> positive entre les articles.</a:t>
            </a:r>
            <a:endParaRPr lang="fr-FR" sz="1200" noProof="0" dirty="0">
              <a:latin typeface="Calibri"/>
              <a:cs typeface="Calibri"/>
            </a:endParaRPr>
          </a:p>
          <a:p>
            <a:pPr marL="12700">
              <a:lnSpc>
                <a:spcPct val="100000"/>
              </a:lnSpc>
              <a:spcBef>
                <a:spcPts val="105"/>
              </a:spcBef>
            </a:pPr>
            <a:r>
              <a:rPr lang="fr-FR" sz="1200" noProof="0" dirty="0">
                <a:latin typeface="Calibri"/>
                <a:cs typeface="Calibri"/>
              </a:rPr>
              <a:t> enfin </a:t>
            </a:r>
            <a:r>
              <a:rPr lang="fr-FR" sz="1200" noProof="0" dirty="0" err="1">
                <a:latin typeface="Calibri"/>
                <a:cs typeface="Calibri"/>
              </a:rPr>
              <a:t>min_length</a:t>
            </a:r>
            <a:r>
              <a:rPr lang="fr-FR" sz="1200" noProof="0" dirty="0">
                <a:latin typeface="Calibri"/>
                <a:cs typeface="Calibri"/>
              </a:rPr>
              <a:t> à 2 puisque nous voulons au moins deux produits dans nos règles.</a:t>
            </a:r>
          </a:p>
        </p:txBody>
      </p:sp>
      <p:sp>
        <p:nvSpPr>
          <p:cNvPr id="4" name="Slide Number Placeholder 3"/>
          <p:cNvSpPr>
            <a:spLocks noGrp="1"/>
          </p:cNvSpPr>
          <p:nvPr>
            <p:ph type="sldNum" sz="quarter" idx="5"/>
          </p:nvPr>
        </p:nvSpPr>
        <p:spPr/>
        <p:txBody>
          <a:bodyPr/>
          <a:lstStyle/>
          <a:p>
            <a:fld id="{11560694-1FB3-AD42-91F0-0294D672FD2F}" type="slidenum">
              <a:rPr lang="fr-FR" smtClean="0"/>
              <a:t>22</a:t>
            </a:fld>
            <a:endParaRPr lang="fr-FR"/>
          </a:p>
        </p:txBody>
      </p:sp>
    </p:spTree>
    <p:extLst>
      <p:ext uri="{BB962C8B-B14F-4D97-AF65-F5344CB8AC3E}">
        <p14:creationId xmlns:p14="http://schemas.microsoft.com/office/powerpoint/2010/main" val="3403756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br>
              <a:rPr lang="fr-FR" noProof="0" dirty="0"/>
            </a:br>
            <a:r>
              <a:rPr lang="fr-FR" b="0" i="0" noProof="0" dirty="0">
                <a:solidFill>
                  <a:srgbClr val="ECECEC"/>
                </a:solidFill>
                <a:effectLst/>
                <a:latin typeface="Söhne"/>
              </a:rPr>
              <a:t>Ce code </a:t>
            </a:r>
            <a:r>
              <a:rPr lang="fr-FR" noProof="0" dirty="0" err="1"/>
              <a:t>generate_rules</a:t>
            </a:r>
            <a:r>
              <a:rPr lang="fr-FR" b="0" i="0" noProof="0" dirty="0">
                <a:solidFill>
                  <a:srgbClr val="ECECEC"/>
                </a:solidFill>
                <a:effectLst/>
                <a:latin typeface="Söhne"/>
              </a:rPr>
              <a:t> est une fonction qui prend en entrée les fréquents </a:t>
            </a:r>
            <a:r>
              <a:rPr lang="fr-FR" b="0" i="0" noProof="0" dirty="0" err="1">
                <a:solidFill>
                  <a:srgbClr val="ECECEC"/>
                </a:solidFill>
                <a:effectLst/>
                <a:latin typeface="Söhne"/>
              </a:rPr>
              <a:t>itemsets</a:t>
            </a:r>
            <a:r>
              <a:rPr lang="fr-FR" b="0" i="0" noProof="0" dirty="0">
                <a:solidFill>
                  <a:srgbClr val="ECECEC"/>
                </a:solidFill>
                <a:effectLst/>
                <a:latin typeface="Söhne"/>
              </a:rPr>
              <a:t> (ensembles d'items qui apparaissent fréquemment dans les transactions), les données de support, ainsi que les seuils de confiance, de lift et de longueur minimale des règles. Il génère les règles d'association à partir des fréquents </a:t>
            </a:r>
            <a:r>
              <a:rPr lang="fr-FR" b="0" i="0" noProof="0" dirty="0" err="1">
                <a:solidFill>
                  <a:srgbClr val="ECECEC"/>
                </a:solidFill>
                <a:effectLst/>
                <a:latin typeface="Söhne"/>
              </a:rPr>
              <a:t>itemsets</a:t>
            </a:r>
            <a:r>
              <a:rPr lang="fr-FR" b="0" i="0" noProof="0" dirty="0">
                <a:solidFill>
                  <a:srgbClr val="ECECEC"/>
                </a:solidFill>
                <a:effectLst/>
                <a:latin typeface="Söhne"/>
              </a:rPr>
              <a:t>.</a:t>
            </a:r>
          </a:p>
          <a:p>
            <a:pPr marL="0" indent="0" algn="l">
              <a:buFont typeface="Arial" panose="020B0604020202020204" pitchFamily="34" charset="0"/>
              <a:buNone/>
            </a:pPr>
            <a:endParaRPr lang="fr-FR" b="0" i="0" noProof="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i="0" noProof="0" dirty="0">
                <a:solidFill>
                  <a:srgbClr val="ECECEC"/>
                </a:solidFill>
                <a:effectLst/>
                <a:latin typeface="Söhne"/>
              </a:rPr>
              <a:t>Elle initialise un ensemble vide </a:t>
            </a:r>
            <a:r>
              <a:rPr lang="fr-FR" b="0" i="0" noProof="0" dirty="0" err="1">
                <a:solidFill>
                  <a:srgbClr val="ECECEC"/>
                </a:solidFill>
                <a:effectLst/>
                <a:latin typeface="Söhne"/>
              </a:rPr>
              <a:t>rules</a:t>
            </a:r>
            <a:r>
              <a:rPr lang="fr-FR" b="0" i="0" noProof="0" dirty="0">
                <a:solidFill>
                  <a:srgbClr val="ECECEC"/>
                </a:solidFill>
                <a:effectLst/>
                <a:latin typeface="Söhne"/>
              </a:rPr>
              <a:t> pour stocker les règles d'association.</a:t>
            </a:r>
            <a:r>
              <a:rPr lang="fr-FR" noProof="0" dirty="0">
                <a:effectLst/>
              </a:rPr>
              <a:t> Les ensembles en Python garantissent l'unicité des éléments, ce qui nous permet d'éviter les doublons.</a:t>
            </a:r>
          </a:p>
          <a:p>
            <a:pPr marL="0" indent="0" algn="l">
              <a:buFont typeface="Arial" panose="020B0604020202020204" pitchFamily="34" charset="0"/>
              <a:buNone/>
            </a:pPr>
            <a:endParaRPr lang="fr-FR" b="0" i="0" noProof="0" dirty="0">
              <a:solidFill>
                <a:srgbClr val="ECECEC"/>
              </a:solidFill>
              <a:effectLst/>
              <a:latin typeface="Söhne"/>
            </a:endParaRPr>
          </a:p>
          <a:p>
            <a:pPr marL="0" indent="0" algn="l">
              <a:buFont typeface="Arial" panose="020B0604020202020204" pitchFamily="34" charset="0"/>
              <a:buNone/>
            </a:pPr>
            <a:r>
              <a:rPr lang="fr-FR" b="0" i="0" noProof="0" dirty="0">
                <a:solidFill>
                  <a:srgbClr val="ECECEC"/>
                </a:solidFill>
                <a:effectLst/>
                <a:latin typeface="Söhne"/>
              </a:rPr>
              <a:t>Elle boucle à travers chaque fréquent </a:t>
            </a:r>
            <a:r>
              <a:rPr lang="fr-FR" b="0" i="0" noProof="0" dirty="0" err="1">
                <a:solidFill>
                  <a:srgbClr val="ECECEC"/>
                </a:solidFill>
                <a:effectLst/>
                <a:latin typeface="Söhne"/>
              </a:rPr>
              <a:t>itemset</a:t>
            </a:r>
            <a:r>
              <a:rPr lang="fr-FR" b="0" i="0" noProof="0" dirty="0">
                <a:solidFill>
                  <a:srgbClr val="ECECEC"/>
                </a:solidFill>
                <a:effectLst/>
                <a:latin typeface="Söhne"/>
              </a:rPr>
              <a:t> dans </a:t>
            </a:r>
            <a:r>
              <a:rPr lang="fr-FR" b="0" i="0" noProof="0" dirty="0" err="1">
                <a:solidFill>
                  <a:srgbClr val="ECECEC"/>
                </a:solidFill>
                <a:effectLst/>
                <a:latin typeface="Söhne"/>
              </a:rPr>
              <a:t>frequent_itemsets</a:t>
            </a:r>
            <a:r>
              <a:rPr lang="fr-FR" b="0" i="0" noProof="0" dirty="0">
                <a:solidFill>
                  <a:srgbClr val="ECECEC"/>
                </a:solidFill>
                <a:effectLst/>
                <a:latin typeface="Söhne"/>
              </a:rPr>
              <a:t>.</a:t>
            </a:r>
          </a:p>
          <a:p>
            <a:pPr marL="0" indent="0" algn="l">
              <a:buFont typeface="Arial" panose="020B0604020202020204" pitchFamily="34" charset="0"/>
              <a:buNone/>
            </a:pPr>
            <a:r>
              <a:rPr lang="fr-FR" b="0" i="0" noProof="0" dirty="0">
                <a:solidFill>
                  <a:srgbClr val="ECECEC"/>
                </a:solidFill>
                <a:effectLst/>
                <a:latin typeface="Söhne"/>
              </a:rPr>
              <a:t>Pour chaque </a:t>
            </a:r>
            <a:r>
              <a:rPr lang="fr-FR" b="0" i="0" noProof="0" dirty="0" err="1">
                <a:solidFill>
                  <a:srgbClr val="ECECEC"/>
                </a:solidFill>
                <a:effectLst/>
                <a:latin typeface="Söhne"/>
              </a:rPr>
              <a:t>itemset</a:t>
            </a:r>
            <a:r>
              <a:rPr lang="fr-FR" b="0" i="0" noProof="0" dirty="0">
                <a:solidFill>
                  <a:srgbClr val="ECECEC"/>
                </a:solidFill>
                <a:effectLst/>
                <a:latin typeface="Söhne"/>
              </a:rPr>
              <a:t>, elle vérifie si sa longueur est supérieure ou égale à la longueur minimale spécifiée par </a:t>
            </a:r>
            <a:r>
              <a:rPr lang="fr-FR" b="0" i="0" noProof="0" dirty="0" err="1">
                <a:solidFill>
                  <a:srgbClr val="ECECEC"/>
                </a:solidFill>
                <a:effectLst/>
                <a:latin typeface="Söhne"/>
              </a:rPr>
              <a:t>min_length</a:t>
            </a:r>
            <a:r>
              <a:rPr lang="fr-FR" b="0" i="0" noProof="0" dirty="0">
                <a:solidFill>
                  <a:srgbClr val="ECECEC"/>
                </a:solidFill>
                <a:effectLst/>
                <a:latin typeface="Söhne"/>
              </a:rPr>
              <a:t>. Cela garantit que l'</a:t>
            </a:r>
            <a:r>
              <a:rPr lang="fr-FR" b="0" i="0" noProof="0" dirty="0" err="1">
                <a:solidFill>
                  <a:srgbClr val="ECECEC"/>
                </a:solidFill>
                <a:effectLst/>
                <a:latin typeface="Söhne"/>
              </a:rPr>
              <a:t>itemset</a:t>
            </a:r>
            <a:r>
              <a:rPr lang="fr-FR" b="0" i="0" noProof="0" dirty="0">
                <a:solidFill>
                  <a:srgbClr val="ECECEC"/>
                </a:solidFill>
                <a:effectLst/>
                <a:latin typeface="Söhne"/>
              </a:rPr>
              <a:t> a suffisamment d'items pour former une règle.</a:t>
            </a:r>
          </a:p>
          <a:p>
            <a:pPr marL="0" indent="0" algn="l">
              <a:buFont typeface="Arial" panose="020B0604020202020204" pitchFamily="34" charset="0"/>
              <a:buNone/>
            </a:pPr>
            <a:r>
              <a:rPr lang="fr-FR" b="0" i="0" noProof="0" dirty="0">
                <a:solidFill>
                  <a:srgbClr val="ECECEC"/>
                </a:solidFill>
                <a:effectLst/>
                <a:latin typeface="Söhne"/>
              </a:rPr>
              <a:t>Pour chaque item dans l'</a:t>
            </a:r>
            <a:r>
              <a:rPr lang="fr-FR" b="0" i="0" noProof="0" dirty="0" err="1">
                <a:solidFill>
                  <a:srgbClr val="ECECEC"/>
                </a:solidFill>
                <a:effectLst/>
                <a:latin typeface="Söhne"/>
              </a:rPr>
              <a:t>itemset</a:t>
            </a:r>
            <a:r>
              <a:rPr lang="fr-FR" b="0" i="0" noProof="0" dirty="0">
                <a:solidFill>
                  <a:srgbClr val="ECECEC"/>
                </a:solidFill>
                <a:effectLst/>
                <a:latin typeface="Söhne"/>
              </a:rPr>
              <a:t>, elle le sélectionne comme conséquent de la règle et les autres items de l'</a:t>
            </a:r>
            <a:r>
              <a:rPr lang="fr-FR" b="0" i="0" noProof="0" dirty="0" err="1">
                <a:solidFill>
                  <a:srgbClr val="ECECEC"/>
                </a:solidFill>
                <a:effectLst/>
                <a:latin typeface="Söhne"/>
              </a:rPr>
              <a:t>itemset</a:t>
            </a:r>
            <a:r>
              <a:rPr lang="fr-FR" b="0" i="0" noProof="0" dirty="0">
                <a:solidFill>
                  <a:srgbClr val="ECECEC"/>
                </a:solidFill>
                <a:effectLst/>
                <a:latin typeface="Söhne"/>
              </a:rPr>
              <a:t> deviennent l'antécédent de la règle. Cela crée toutes les combinaisons possibles de règles à partir de l'</a:t>
            </a:r>
            <a:r>
              <a:rPr lang="fr-FR" b="0" i="0" noProof="0" dirty="0" err="1">
                <a:solidFill>
                  <a:srgbClr val="ECECEC"/>
                </a:solidFill>
                <a:effectLst/>
                <a:latin typeface="Söhne"/>
              </a:rPr>
              <a:t>itemset</a:t>
            </a:r>
            <a:r>
              <a:rPr lang="fr-FR" b="0" i="0" noProof="0" dirty="0">
                <a:solidFill>
                  <a:srgbClr val="ECECEC"/>
                </a:solidFill>
                <a:effectLst/>
                <a:latin typeface="Söhne"/>
              </a:rPr>
              <a:t>.</a:t>
            </a:r>
          </a:p>
          <a:p>
            <a:pPr algn="l">
              <a:buFont typeface="Arial" panose="020B0604020202020204" pitchFamily="34" charset="0"/>
              <a:buNone/>
            </a:pPr>
            <a:r>
              <a:rPr lang="en-US" b="0" i="0" dirty="0" err="1">
                <a:solidFill>
                  <a:srgbClr val="ECECEC"/>
                </a:solidFill>
                <a:effectLst/>
                <a:latin typeface="Söhne"/>
              </a:rPr>
              <a:t>L'antécédent</a:t>
            </a:r>
            <a:r>
              <a:rPr lang="en-US" b="0" i="0" dirty="0">
                <a:solidFill>
                  <a:srgbClr val="ECECEC"/>
                </a:solidFill>
                <a:effectLst/>
                <a:latin typeface="Söhne"/>
              </a:rPr>
              <a:t> de la </a:t>
            </a:r>
            <a:r>
              <a:rPr lang="en-US" b="0" i="0" dirty="0" err="1">
                <a:solidFill>
                  <a:srgbClr val="ECECEC"/>
                </a:solidFill>
                <a:effectLst/>
                <a:latin typeface="Söhne"/>
              </a:rPr>
              <a:t>règle</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défini</a:t>
            </a:r>
            <a:r>
              <a:rPr lang="en-US" b="0" i="0" dirty="0">
                <a:solidFill>
                  <a:srgbClr val="ECECEC"/>
                </a:solidFill>
                <a:effectLst/>
                <a:latin typeface="Söhne"/>
              </a:rPr>
              <a:t> </a:t>
            </a:r>
            <a:r>
              <a:rPr lang="en-US" b="0" i="0" dirty="0" err="1">
                <a:solidFill>
                  <a:srgbClr val="ECECEC"/>
                </a:solidFill>
                <a:effectLst/>
                <a:latin typeface="Söhne"/>
              </a:rPr>
              <a:t>comme</a:t>
            </a:r>
            <a:r>
              <a:rPr lang="en-US" b="0" i="0" dirty="0">
                <a:solidFill>
                  <a:srgbClr val="ECECEC"/>
                </a:solidFill>
                <a:effectLst/>
                <a:latin typeface="Söhne"/>
              </a:rPr>
              <a:t> </a:t>
            </a:r>
            <a:r>
              <a:rPr lang="en-US" b="0" i="0" dirty="0" err="1">
                <a:solidFill>
                  <a:srgbClr val="ECECEC"/>
                </a:solidFill>
                <a:effectLst/>
                <a:latin typeface="Söhne"/>
              </a:rPr>
              <a:t>l'itemset</a:t>
            </a:r>
            <a:r>
              <a:rPr lang="en-US" b="0" i="0" dirty="0">
                <a:solidFill>
                  <a:srgbClr val="ECECEC"/>
                </a:solidFill>
                <a:effectLst/>
                <a:latin typeface="Söhne"/>
              </a:rPr>
              <a:t> </a:t>
            </a:r>
            <a:r>
              <a:rPr lang="en-US" b="0" i="0" dirty="0" err="1">
                <a:solidFill>
                  <a:srgbClr val="ECECEC"/>
                </a:solidFill>
                <a:effectLst/>
                <a:latin typeface="Söhne"/>
              </a:rPr>
              <a:t>moins</a:t>
            </a:r>
            <a:r>
              <a:rPr lang="en-US" b="0" i="0" dirty="0">
                <a:solidFill>
                  <a:srgbClr val="ECECEC"/>
                </a:solidFill>
                <a:effectLst/>
                <a:latin typeface="Söhne"/>
              </a:rPr>
              <a:t> </a:t>
            </a:r>
            <a:r>
              <a:rPr lang="en-US" b="0" i="0" dirty="0" err="1">
                <a:solidFill>
                  <a:srgbClr val="ECECEC"/>
                </a:solidFill>
                <a:effectLst/>
                <a:latin typeface="Söhne"/>
              </a:rPr>
              <a:t>l'élément</a:t>
            </a:r>
            <a:r>
              <a:rPr lang="en-US" b="0" i="0" dirty="0">
                <a:solidFill>
                  <a:srgbClr val="ECECEC"/>
                </a:solidFill>
                <a:effectLst/>
                <a:latin typeface="Söhne"/>
              </a:rPr>
              <a:t> </a:t>
            </a:r>
            <a:r>
              <a:rPr lang="en-US" b="0" i="0" dirty="0" err="1">
                <a:solidFill>
                  <a:srgbClr val="ECECEC"/>
                </a:solidFill>
                <a:effectLst/>
                <a:latin typeface="Söhne"/>
              </a:rPr>
              <a:t>actuel</a:t>
            </a:r>
            <a:r>
              <a:rPr lang="en-US" b="0" i="0" dirty="0">
                <a:solidFill>
                  <a:srgbClr val="ECECEC"/>
                </a:solidFill>
                <a:effectLst/>
                <a:latin typeface="Söhne"/>
              </a:rPr>
              <a:t> (item). </a:t>
            </a:r>
            <a:r>
              <a:rPr lang="en-US" b="0" i="0" dirty="0" err="1">
                <a:solidFill>
                  <a:srgbClr val="ECECEC"/>
                </a:solidFill>
                <a:effectLst/>
                <a:latin typeface="Söhne"/>
              </a:rPr>
              <a:t>Cela</a:t>
            </a:r>
            <a:r>
              <a:rPr lang="en-US" b="0" i="0" dirty="0">
                <a:solidFill>
                  <a:srgbClr val="ECECEC"/>
                </a:solidFill>
                <a:effectLst/>
                <a:latin typeface="Söhne"/>
              </a:rPr>
              <a:t> </a:t>
            </a:r>
            <a:r>
              <a:rPr lang="en-US" b="0" i="0" dirty="0" err="1">
                <a:solidFill>
                  <a:srgbClr val="ECECEC"/>
                </a:solidFill>
                <a:effectLst/>
                <a:latin typeface="Söhne"/>
              </a:rPr>
              <a:t>signifie</a:t>
            </a:r>
            <a:r>
              <a:rPr lang="en-US" b="0" i="0" dirty="0">
                <a:solidFill>
                  <a:srgbClr val="ECECEC"/>
                </a:solidFill>
                <a:effectLst/>
                <a:latin typeface="Söhne"/>
              </a:rPr>
              <a:t> que nous </a:t>
            </a:r>
            <a:r>
              <a:rPr lang="en-US" b="0" i="0" dirty="0" err="1">
                <a:solidFill>
                  <a:srgbClr val="ECECEC"/>
                </a:solidFill>
                <a:effectLst/>
                <a:latin typeface="Söhne"/>
              </a:rPr>
              <a:t>retirons</a:t>
            </a:r>
            <a:r>
              <a:rPr lang="en-US" b="0" i="0" dirty="0">
                <a:solidFill>
                  <a:srgbClr val="ECECEC"/>
                </a:solidFill>
                <a:effectLst/>
                <a:latin typeface="Söhne"/>
              </a:rPr>
              <a:t> </a:t>
            </a:r>
            <a:r>
              <a:rPr lang="en-US" b="0" i="0" dirty="0" err="1">
                <a:solidFill>
                  <a:srgbClr val="ECECEC"/>
                </a:solidFill>
                <a:effectLst/>
                <a:latin typeface="Söhne"/>
              </a:rPr>
              <a:t>l'élément</a:t>
            </a:r>
            <a:r>
              <a:rPr lang="en-US" b="0" i="0" dirty="0">
                <a:solidFill>
                  <a:srgbClr val="ECECEC"/>
                </a:solidFill>
                <a:effectLst/>
                <a:latin typeface="Söhne"/>
              </a:rPr>
              <a:t> </a:t>
            </a:r>
            <a:r>
              <a:rPr lang="en-US" b="0" i="0" dirty="0" err="1">
                <a:solidFill>
                  <a:srgbClr val="ECECEC"/>
                </a:solidFill>
                <a:effectLst/>
                <a:latin typeface="Söhne"/>
              </a:rPr>
              <a:t>actuel</a:t>
            </a:r>
            <a:r>
              <a:rPr lang="en-US" b="0" i="0" dirty="0">
                <a:solidFill>
                  <a:srgbClr val="ECECEC"/>
                </a:solidFill>
                <a:effectLst/>
                <a:latin typeface="Söhne"/>
              </a:rPr>
              <a:t> de </a:t>
            </a:r>
            <a:r>
              <a:rPr lang="en-US" b="0" i="0" dirty="0" err="1">
                <a:solidFill>
                  <a:srgbClr val="ECECEC"/>
                </a:solidFill>
                <a:effectLst/>
                <a:latin typeface="Söhne"/>
              </a:rPr>
              <a:t>l'itemset</a:t>
            </a:r>
            <a:r>
              <a:rPr lang="en-US" b="0" i="0" dirty="0">
                <a:solidFill>
                  <a:srgbClr val="ECECEC"/>
                </a:solidFill>
                <a:effectLst/>
                <a:latin typeface="Söhne"/>
              </a:rPr>
              <a:t> pour former </a:t>
            </a:r>
            <a:r>
              <a:rPr lang="en-US" b="0" i="0" dirty="0" err="1">
                <a:solidFill>
                  <a:srgbClr val="ECECEC"/>
                </a:solidFill>
                <a:effectLst/>
                <a:latin typeface="Söhne"/>
              </a:rPr>
              <a:t>l'antécédent</a:t>
            </a:r>
            <a:r>
              <a:rPr lang="en-US" b="0" i="0" dirty="0">
                <a:solidFill>
                  <a:srgbClr val="ECECEC"/>
                </a:solidFill>
                <a:effectLst/>
                <a:latin typeface="Söhne"/>
              </a:rPr>
              <a:t>.</a:t>
            </a:r>
          </a:p>
          <a:p>
            <a:pPr algn="l">
              <a:buFont typeface="Arial" panose="020B0604020202020204" pitchFamily="34" charset="0"/>
              <a:buNone/>
            </a:pPr>
            <a:r>
              <a:rPr lang="en-US" b="0" i="0" dirty="0">
                <a:solidFill>
                  <a:srgbClr val="ECECEC"/>
                </a:solidFill>
                <a:effectLst/>
                <a:latin typeface="Söhne"/>
              </a:rPr>
              <a:t>Le </a:t>
            </a:r>
            <a:r>
              <a:rPr lang="en-US" b="0" i="0" dirty="0" err="1">
                <a:solidFill>
                  <a:srgbClr val="ECECEC"/>
                </a:solidFill>
                <a:effectLst/>
                <a:latin typeface="Söhne"/>
              </a:rPr>
              <a:t>conséquent</a:t>
            </a:r>
            <a:r>
              <a:rPr lang="en-US" b="0" i="0" dirty="0">
                <a:solidFill>
                  <a:srgbClr val="ECECEC"/>
                </a:solidFill>
                <a:effectLst/>
                <a:latin typeface="Söhne"/>
              </a:rPr>
              <a:t> de la </a:t>
            </a:r>
            <a:r>
              <a:rPr lang="en-US" b="0" i="0" dirty="0" err="1">
                <a:solidFill>
                  <a:srgbClr val="ECECEC"/>
                </a:solidFill>
                <a:effectLst/>
                <a:latin typeface="Söhne"/>
              </a:rPr>
              <a:t>règle</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simplement</a:t>
            </a:r>
            <a:r>
              <a:rPr lang="en-US" b="0" i="0" dirty="0">
                <a:solidFill>
                  <a:srgbClr val="ECECEC"/>
                </a:solidFill>
                <a:effectLst/>
                <a:latin typeface="Söhne"/>
              </a:rPr>
              <a:t> </a:t>
            </a:r>
            <a:r>
              <a:rPr lang="en-US" b="0" i="0" dirty="0" err="1">
                <a:solidFill>
                  <a:srgbClr val="ECECEC"/>
                </a:solidFill>
                <a:effectLst/>
                <a:latin typeface="Söhne"/>
              </a:rPr>
              <a:t>l'élément</a:t>
            </a:r>
            <a:r>
              <a:rPr lang="en-US" b="0" i="0" dirty="0">
                <a:solidFill>
                  <a:srgbClr val="ECECEC"/>
                </a:solidFill>
                <a:effectLst/>
                <a:latin typeface="Söhne"/>
              </a:rPr>
              <a:t> </a:t>
            </a:r>
            <a:r>
              <a:rPr lang="en-US" b="0" i="0" dirty="0" err="1">
                <a:solidFill>
                  <a:srgbClr val="ECECEC"/>
                </a:solidFill>
                <a:effectLst/>
                <a:latin typeface="Söhne"/>
              </a:rPr>
              <a:t>actuel</a:t>
            </a:r>
            <a:r>
              <a:rPr lang="en-US" b="0" i="0" dirty="0">
                <a:solidFill>
                  <a:srgbClr val="ECECEC"/>
                </a:solidFill>
                <a:effectLst/>
                <a:latin typeface="Söhne"/>
              </a:rPr>
              <a:t> (item), </a:t>
            </a:r>
            <a:r>
              <a:rPr lang="en-US" b="0" i="0" dirty="0" err="1">
                <a:solidFill>
                  <a:srgbClr val="ECECEC"/>
                </a:solidFill>
                <a:effectLst/>
                <a:latin typeface="Söhne"/>
              </a:rPr>
              <a:t>représenté</a:t>
            </a:r>
            <a:r>
              <a:rPr lang="en-US" b="0" i="0" dirty="0">
                <a:solidFill>
                  <a:srgbClr val="ECECEC"/>
                </a:solidFill>
                <a:effectLst/>
                <a:latin typeface="Söhne"/>
              </a:rPr>
              <a:t> sous </a:t>
            </a:r>
            <a:r>
              <a:rPr lang="en-US" b="0" i="0" dirty="0" err="1">
                <a:solidFill>
                  <a:srgbClr val="ECECEC"/>
                </a:solidFill>
                <a:effectLst/>
                <a:latin typeface="Söhne"/>
              </a:rPr>
              <a:t>forme</a:t>
            </a:r>
            <a:r>
              <a:rPr lang="en-US" b="0" i="0" dirty="0">
                <a:solidFill>
                  <a:srgbClr val="ECECEC"/>
                </a:solidFill>
                <a:effectLst/>
                <a:latin typeface="Söhne"/>
              </a:rPr>
              <a:t> d'un ensemble </a:t>
            </a:r>
            <a:r>
              <a:rPr lang="en-US" b="0" i="0" dirty="0" err="1">
                <a:solidFill>
                  <a:srgbClr val="ECECEC"/>
                </a:solidFill>
                <a:effectLst/>
                <a:latin typeface="Söhne"/>
              </a:rPr>
              <a:t>gelé</a:t>
            </a:r>
            <a:r>
              <a:rPr lang="en-US" b="0" i="0" dirty="0">
                <a:solidFill>
                  <a:srgbClr val="ECECEC"/>
                </a:solidFill>
                <a:effectLst/>
                <a:latin typeface="Söhne"/>
              </a:rPr>
              <a:t> (</a:t>
            </a:r>
            <a:r>
              <a:rPr lang="en-US" b="0" i="0" dirty="0" err="1">
                <a:solidFill>
                  <a:srgbClr val="ECECEC"/>
                </a:solidFill>
                <a:effectLst/>
                <a:latin typeface="Söhne"/>
              </a:rPr>
              <a:t>frozenset</a:t>
            </a:r>
            <a:r>
              <a:rPr lang="en-US" b="0" i="0" dirty="0">
                <a:solidFill>
                  <a:srgbClr val="ECECEC"/>
                </a:solidFill>
                <a:effectLst/>
                <a:latin typeface="Söhne"/>
              </a:rPr>
              <a:t>). </a:t>
            </a:r>
            <a:r>
              <a:rPr lang="en-US" b="0" i="0" dirty="0" err="1">
                <a:solidFill>
                  <a:srgbClr val="ECECEC"/>
                </a:solidFill>
                <a:effectLst/>
                <a:latin typeface="Söhne"/>
              </a:rPr>
              <a:t>Cela</a:t>
            </a:r>
            <a:r>
              <a:rPr lang="en-US" b="0" i="0" dirty="0">
                <a:solidFill>
                  <a:srgbClr val="ECECEC"/>
                </a:solidFill>
                <a:effectLst/>
                <a:latin typeface="Söhne"/>
              </a:rPr>
              <a:t> </a:t>
            </a:r>
            <a:r>
              <a:rPr lang="en-US" b="0" i="0" dirty="0" err="1">
                <a:solidFill>
                  <a:srgbClr val="ECECEC"/>
                </a:solidFill>
                <a:effectLst/>
                <a:latin typeface="Söhne"/>
              </a:rPr>
              <a:t>signifie</a:t>
            </a:r>
            <a:r>
              <a:rPr lang="en-US" b="0" i="0" dirty="0">
                <a:solidFill>
                  <a:srgbClr val="ECECEC"/>
                </a:solidFill>
                <a:effectLst/>
                <a:latin typeface="Söhne"/>
              </a:rPr>
              <a:t> que </a:t>
            </a:r>
            <a:r>
              <a:rPr lang="en-US" b="0" i="0" dirty="0" err="1">
                <a:solidFill>
                  <a:srgbClr val="ECECEC"/>
                </a:solidFill>
                <a:effectLst/>
                <a:latin typeface="Söhne"/>
              </a:rPr>
              <a:t>l'élément</a:t>
            </a:r>
            <a:r>
              <a:rPr lang="en-US" b="0" i="0" dirty="0">
                <a:solidFill>
                  <a:srgbClr val="ECECEC"/>
                </a:solidFill>
                <a:effectLst/>
                <a:latin typeface="Söhne"/>
              </a:rPr>
              <a:t> </a:t>
            </a:r>
            <a:r>
              <a:rPr lang="en-US" b="0" i="0" dirty="0" err="1">
                <a:solidFill>
                  <a:srgbClr val="ECECEC"/>
                </a:solidFill>
                <a:effectLst/>
                <a:latin typeface="Söhne"/>
              </a:rPr>
              <a:t>actuel</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le </a:t>
            </a:r>
            <a:r>
              <a:rPr lang="en-US" b="0" i="0" dirty="0" err="1">
                <a:solidFill>
                  <a:srgbClr val="ECECEC"/>
                </a:solidFill>
                <a:effectLst/>
                <a:latin typeface="Söhne"/>
              </a:rPr>
              <a:t>seul</a:t>
            </a:r>
            <a:r>
              <a:rPr lang="en-US" b="0" i="0" dirty="0">
                <a:solidFill>
                  <a:srgbClr val="ECECEC"/>
                </a:solidFill>
                <a:effectLst/>
                <a:latin typeface="Söhne"/>
              </a:rPr>
              <a:t> </a:t>
            </a:r>
            <a:r>
              <a:rPr lang="en-US" b="0" i="0" dirty="0" err="1">
                <a:solidFill>
                  <a:srgbClr val="ECECEC"/>
                </a:solidFill>
                <a:effectLst/>
                <a:latin typeface="Söhne"/>
              </a:rPr>
              <a:t>élément</a:t>
            </a:r>
            <a:r>
              <a:rPr lang="en-US" b="0" i="0" dirty="0">
                <a:solidFill>
                  <a:srgbClr val="ECECEC"/>
                </a:solidFill>
                <a:effectLst/>
                <a:latin typeface="Söhne"/>
              </a:rPr>
              <a:t> dans le </a:t>
            </a:r>
            <a:r>
              <a:rPr lang="en-US" b="0" i="0" dirty="0" err="1">
                <a:solidFill>
                  <a:srgbClr val="ECECEC"/>
                </a:solidFill>
                <a:effectLst/>
                <a:latin typeface="Söhne"/>
              </a:rPr>
              <a:t>conséquent</a:t>
            </a:r>
            <a:r>
              <a:rPr lang="en-US" b="0" i="0" dirty="0">
                <a:solidFill>
                  <a:srgbClr val="ECECEC"/>
                </a:solidFill>
                <a:effectLst/>
                <a:latin typeface="Söhne"/>
              </a:rPr>
              <a:t> de la </a:t>
            </a:r>
            <a:r>
              <a:rPr lang="en-US" b="0" i="0" dirty="0" err="1">
                <a:solidFill>
                  <a:srgbClr val="ECECEC"/>
                </a:solidFill>
                <a:effectLst/>
                <a:latin typeface="Söhne"/>
              </a:rPr>
              <a:t>règle</a:t>
            </a:r>
            <a:r>
              <a:rPr lang="en-US" b="0" i="0" dirty="0">
                <a:solidFill>
                  <a:srgbClr val="ECECEC"/>
                </a:solidFill>
                <a:effectLst/>
                <a:latin typeface="Söhne"/>
              </a:rPr>
              <a:t>.</a:t>
            </a:r>
          </a:p>
          <a:p>
            <a:pPr marL="0" indent="0" algn="l">
              <a:buFont typeface="Arial" panose="020B0604020202020204" pitchFamily="34" charset="0"/>
              <a:buNone/>
            </a:pPr>
            <a:endParaRPr lang="fr-FR" b="0" i="0" noProof="0" dirty="0">
              <a:solidFill>
                <a:srgbClr val="ECECEC"/>
              </a:solidFill>
              <a:effectLst/>
              <a:latin typeface="Söhne"/>
            </a:endParaRPr>
          </a:p>
          <a:p>
            <a:pPr marL="0" indent="0" algn="l">
              <a:buFont typeface="Arial" panose="020B0604020202020204" pitchFamily="34" charset="0"/>
              <a:buNone/>
            </a:pPr>
            <a:endParaRPr lang="fr-FR" b="0" i="0" noProof="0" dirty="0">
              <a:solidFill>
                <a:srgbClr val="ECECEC"/>
              </a:solidFill>
              <a:effectLst/>
              <a:latin typeface="Söhne"/>
            </a:endParaRPr>
          </a:p>
          <a:p>
            <a:pPr marL="0" indent="0" algn="l">
              <a:buFont typeface="Arial" panose="020B0604020202020204" pitchFamily="34" charset="0"/>
              <a:buNone/>
            </a:pPr>
            <a:r>
              <a:rPr lang="fr-FR" b="0" i="0" noProof="0" dirty="0">
                <a:solidFill>
                  <a:srgbClr val="ECECEC"/>
                </a:solidFill>
                <a:effectLst/>
                <a:latin typeface="Söhne"/>
              </a:rPr>
              <a:t>Elle calcule la confiance de chaque règle en utilisant la formule : support(</a:t>
            </a:r>
            <a:r>
              <a:rPr lang="fr-FR" b="0" i="0" noProof="0" dirty="0" err="1">
                <a:solidFill>
                  <a:srgbClr val="ECECEC"/>
                </a:solidFill>
                <a:effectLst/>
                <a:latin typeface="Söhne"/>
              </a:rPr>
              <a:t>itemset</a:t>
            </a:r>
            <a:r>
              <a:rPr lang="fr-FR" b="0" i="0" noProof="0" dirty="0">
                <a:solidFill>
                  <a:srgbClr val="ECECEC"/>
                </a:solidFill>
                <a:effectLst/>
                <a:latin typeface="Söhne"/>
              </a:rPr>
              <a:t>) / support(</a:t>
            </a:r>
            <a:r>
              <a:rPr lang="fr-FR" b="0" i="0" noProof="0" dirty="0" err="1">
                <a:solidFill>
                  <a:srgbClr val="ECECEC"/>
                </a:solidFill>
                <a:effectLst/>
                <a:latin typeface="Söhne"/>
              </a:rPr>
              <a:t>antecedent</a:t>
            </a:r>
            <a:r>
              <a:rPr lang="fr-FR" b="0" i="0" noProof="0" dirty="0">
                <a:solidFill>
                  <a:srgbClr val="ECECEC"/>
                </a:solidFill>
                <a:effectLst/>
                <a:latin typeface="Söhne"/>
              </a:rPr>
              <a:t>).</a:t>
            </a:r>
          </a:p>
          <a:p>
            <a:pPr marL="0" indent="0" algn="l">
              <a:buFont typeface="Arial" panose="020B0604020202020204" pitchFamily="34" charset="0"/>
              <a:buNone/>
            </a:pPr>
            <a:endParaRPr lang="fr-FR" b="0" i="0" noProof="0" dirty="0">
              <a:solidFill>
                <a:srgbClr val="ECECEC"/>
              </a:solidFill>
              <a:effectLst/>
              <a:latin typeface="Söhne"/>
            </a:endParaRPr>
          </a:p>
          <a:p>
            <a:pPr marL="0" indent="0" algn="l">
              <a:buFont typeface="Arial" panose="020B0604020202020204" pitchFamily="34" charset="0"/>
              <a:buNone/>
            </a:pPr>
            <a:r>
              <a:rPr lang="fr-FR" b="0" i="0" noProof="0" dirty="0">
                <a:solidFill>
                  <a:srgbClr val="ECECEC"/>
                </a:solidFill>
                <a:effectLst/>
                <a:latin typeface="Söhne"/>
              </a:rPr>
              <a:t>Elle calcule le lift de chaque règle en utilisant la formule : confidence / support(</a:t>
            </a:r>
            <a:r>
              <a:rPr lang="fr-FR" b="0" i="0" noProof="0" dirty="0" err="1">
                <a:solidFill>
                  <a:srgbClr val="ECECEC"/>
                </a:solidFill>
                <a:effectLst/>
                <a:latin typeface="Söhne"/>
              </a:rPr>
              <a:t>consequent</a:t>
            </a:r>
            <a:r>
              <a:rPr lang="fr-FR" b="0" i="0" noProof="0" dirty="0">
                <a:solidFill>
                  <a:srgbClr val="ECECEC"/>
                </a:solidFill>
                <a:effectLst/>
                <a:latin typeface="Söhne"/>
              </a:rPr>
              <a:t>).</a:t>
            </a:r>
          </a:p>
          <a:p>
            <a:pPr marL="0" indent="0" algn="l">
              <a:buFont typeface="Arial" panose="020B0604020202020204" pitchFamily="34" charset="0"/>
              <a:buNone/>
            </a:pPr>
            <a:r>
              <a:rPr lang="fr-FR" b="0" i="0" noProof="0" dirty="0">
                <a:solidFill>
                  <a:srgbClr val="ECECEC"/>
                </a:solidFill>
                <a:effectLst/>
                <a:latin typeface="Söhne"/>
              </a:rPr>
              <a:t>Si la confiance de la règle est supérieure ou égale au seuil de confiance spécifié par </a:t>
            </a:r>
            <a:r>
              <a:rPr lang="fr-FR" b="0" i="0" noProof="0" dirty="0" err="1">
                <a:solidFill>
                  <a:srgbClr val="ECECEC"/>
                </a:solidFill>
                <a:effectLst/>
                <a:latin typeface="Söhne"/>
              </a:rPr>
              <a:t>min_confidence</a:t>
            </a:r>
            <a:r>
              <a:rPr lang="fr-FR" b="0" i="0" noProof="0" dirty="0">
                <a:solidFill>
                  <a:srgbClr val="ECECEC"/>
                </a:solidFill>
                <a:effectLst/>
                <a:latin typeface="Söhne"/>
              </a:rPr>
              <a:t> et que le lift est supérieur ou égal au seuil de lift spécifié par </a:t>
            </a:r>
            <a:r>
              <a:rPr lang="fr-FR" b="0" i="0" noProof="0" dirty="0" err="1">
                <a:solidFill>
                  <a:srgbClr val="ECECEC"/>
                </a:solidFill>
                <a:effectLst/>
                <a:latin typeface="Söhne"/>
              </a:rPr>
              <a:t>min_lift</a:t>
            </a:r>
            <a:r>
              <a:rPr lang="fr-FR" b="0" i="0" noProof="0" dirty="0">
                <a:solidFill>
                  <a:srgbClr val="ECECEC"/>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noProof="0" dirty="0">
                <a:effectLst/>
              </a:rPr>
              <a:t>On utilise un tuple pour représenter chaque règle : Les règles sont maintenant stockées sous forme de tuples, où chaque tuple représente une règle d'association. Cela garantit que chaque règle est unique dans l'ensemble.</a:t>
            </a:r>
          </a:p>
          <a:p>
            <a:pPr marL="0" indent="0" algn="l">
              <a:buFont typeface="Arial" panose="020B0604020202020204" pitchFamily="34" charset="0"/>
              <a:buNone/>
            </a:pPr>
            <a:r>
              <a:rPr lang="fr-FR" b="0" i="0" noProof="0" dirty="0">
                <a:solidFill>
                  <a:srgbClr val="ECECEC"/>
                </a:solidFill>
                <a:effectLst/>
                <a:latin typeface="Söhne"/>
              </a:rPr>
              <a:t> </a:t>
            </a:r>
            <a:r>
              <a:rPr lang="fr-FR" b="0" i="0" noProof="0" dirty="0" err="1">
                <a:solidFill>
                  <a:srgbClr val="ECECEC"/>
                </a:solidFill>
                <a:effectLst/>
                <a:latin typeface="Söhne"/>
              </a:rPr>
              <a:t>apres</a:t>
            </a:r>
            <a:r>
              <a:rPr lang="fr-FR" b="0" i="0" noProof="0" dirty="0">
                <a:solidFill>
                  <a:srgbClr val="ECECEC"/>
                </a:solidFill>
                <a:effectLst/>
                <a:latin typeface="Söhne"/>
              </a:rPr>
              <a:t> la règle est ajoutée à l'ensemble des </a:t>
            </a:r>
            <a:r>
              <a:rPr lang="fr-FR" b="0" i="0" noProof="0" dirty="0" err="1">
                <a:solidFill>
                  <a:srgbClr val="ECECEC"/>
                </a:solidFill>
                <a:effectLst/>
                <a:latin typeface="Söhne"/>
              </a:rPr>
              <a:t>rules</a:t>
            </a:r>
            <a:r>
              <a:rPr lang="fr-FR" b="0" i="0" noProof="0" dirty="0">
                <a:solidFill>
                  <a:srgbClr val="ECECEC"/>
                </a:solidFill>
                <a:effectLst/>
                <a:latin typeface="Söhne"/>
              </a:rPr>
              <a:t>.</a:t>
            </a:r>
          </a:p>
          <a:p>
            <a:pPr marL="0" indent="0" algn="l">
              <a:buFont typeface="Arial" panose="020B0604020202020204" pitchFamily="34" charset="0"/>
              <a:buNone/>
            </a:pPr>
            <a:r>
              <a:rPr lang="fr-FR" b="0" i="0" noProof="0" dirty="0">
                <a:solidFill>
                  <a:srgbClr val="ECECEC"/>
                </a:solidFill>
                <a:effectLst/>
                <a:latin typeface="Söhne"/>
              </a:rPr>
              <a:t>Une fois toutes les règles générées, la fonction retourne la liste des règles dans </a:t>
            </a:r>
            <a:r>
              <a:rPr lang="fr-FR" b="0" i="0" noProof="0" dirty="0" err="1">
                <a:solidFill>
                  <a:srgbClr val="ECECEC"/>
                </a:solidFill>
                <a:effectLst/>
                <a:latin typeface="Söhne"/>
              </a:rPr>
              <a:t>rules</a:t>
            </a:r>
            <a:r>
              <a:rPr lang="fr-FR" b="0" i="0" noProof="0" dirty="0">
                <a:solidFill>
                  <a:srgbClr val="ECECEC"/>
                </a:solidFill>
                <a:effectLst/>
                <a:latin typeface="Söhne"/>
              </a:rPr>
              <a:t>.</a:t>
            </a:r>
          </a:p>
          <a:p>
            <a:pPr marL="0" indent="0" algn="l">
              <a:buFont typeface="Arial" panose="020B0604020202020204" pitchFamily="34" charset="0"/>
              <a:buNone/>
            </a:pPr>
            <a:r>
              <a:rPr lang="fr-FR" b="0" i="0" noProof="0" dirty="0">
                <a:solidFill>
                  <a:srgbClr val="ECECEC"/>
                </a:solidFill>
                <a:effectLst/>
                <a:latin typeface="Söhne"/>
              </a:rPr>
              <a:t>Cela permet de générer des règles d'association pertinentes à partir des fréquents </a:t>
            </a:r>
            <a:r>
              <a:rPr lang="fr-FR" b="0" i="0" noProof="0" dirty="0" err="1">
                <a:solidFill>
                  <a:srgbClr val="ECECEC"/>
                </a:solidFill>
                <a:effectLst/>
                <a:latin typeface="Söhne"/>
              </a:rPr>
              <a:t>itemsets</a:t>
            </a:r>
            <a:r>
              <a:rPr lang="fr-FR" b="0" i="0" noProof="0" dirty="0">
                <a:solidFill>
                  <a:srgbClr val="ECECEC"/>
                </a:solidFill>
                <a:effectLst/>
                <a:latin typeface="Söhne"/>
              </a:rPr>
              <a:t>, en filtrant celles qui ne satisfont pas les seuils de confiance et de lift spécifiés.</a:t>
            </a:r>
          </a:p>
          <a:p>
            <a:pPr algn="l">
              <a:buFont typeface="Arial" panose="020B0604020202020204" pitchFamily="34" charset="0"/>
              <a:buNone/>
            </a:pPr>
            <a:endParaRPr lang="fr-FR" noProof="0" dirty="0">
              <a:effectLst/>
            </a:endParaRPr>
          </a:p>
          <a:p>
            <a:pPr marL="0" indent="0">
              <a:buFont typeface="Arial" panose="020B0604020202020204" pitchFamily="34" charset="0"/>
              <a:buNone/>
            </a:pPr>
            <a:endParaRPr lang="fr-FR" noProof="0" dirty="0">
              <a:effectLst/>
            </a:endParaRPr>
          </a:p>
          <a:p>
            <a:pPr marL="0" indent="0">
              <a:buFont typeface="Arial" panose="020B0604020202020204" pitchFamily="34" charset="0"/>
              <a:buNone/>
            </a:pPr>
            <a:endParaRPr lang="fr-FR" noProof="0" dirty="0">
              <a:effectLst/>
            </a:endParaRPr>
          </a:p>
          <a:p>
            <a:pPr marL="0" indent="0">
              <a:buFont typeface="Arial" panose="020B0604020202020204" pitchFamily="34" charset="0"/>
              <a:buNone/>
            </a:pPr>
            <a:endParaRPr lang="fr-FR" noProof="0" dirty="0">
              <a:effectLst/>
            </a:endParaRPr>
          </a:p>
          <a:p>
            <a:pPr marL="0" indent="0">
              <a:buFont typeface="Arial" panose="020B0604020202020204" pitchFamily="34" charset="0"/>
              <a:buNone/>
            </a:pPr>
            <a:endParaRPr lang="fr-FR" noProof="0" dirty="0">
              <a:effectLst/>
            </a:endParaRPr>
          </a:p>
          <a:p>
            <a:pPr marL="0" indent="0" algn="l">
              <a:buFont typeface="Arial" panose="020B0604020202020204" pitchFamily="34" charset="0"/>
              <a:buNone/>
            </a:pPr>
            <a:br>
              <a:rPr lang="fr-FR" b="0" i="0" noProof="0" dirty="0">
                <a:solidFill>
                  <a:srgbClr val="FFFFFF"/>
                </a:solidFill>
                <a:effectLst/>
                <a:latin typeface="Inter"/>
              </a:rPr>
            </a:br>
            <a:endParaRPr lang="fr-FR" b="0" i="0" noProof="0" dirty="0">
              <a:solidFill>
                <a:srgbClr val="FFFFFF"/>
              </a:solidFill>
              <a:effectLst/>
              <a:latin typeface="Inter"/>
            </a:endParaRPr>
          </a:p>
        </p:txBody>
      </p:sp>
      <p:sp>
        <p:nvSpPr>
          <p:cNvPr id="4" name="Slide Number Placeholder 3"/>
          <p:cNvSpPr>
            <a:spLocks noGrp="1"/>
          </p:cNvSpPr>
          <p:nvPr>
            <p:ph type="sldNum" sz="quarter" idx="5"/>
          </p:nvPr>
        </p:nvSpPr>
        <p:spPr/>
        <p:txBody>
          <a:bodyPr/>
          <a:lstStyle/>
          <a:p>
            <a:fld id="{11560694-1FB3-AD42-91F0-0294D672FD2F}" type="slidenum">
              <a:rPr lang="fr-FR" smtClean="0"/>
              <a:t>23</a:t>
            </a:fld>
            <a:endParaRPr lang="fr-FR"/>
          </a:p>
        </p:txBody>
      </p:sp>
    </p:spTree>
    <p:extLst>
      <p:ext uri="{BB962C8B-B14F-4D97-AF65-F5344CB8AC3E}">
        <p14:creationId xmlns:p14="http://schemas.microsoft.com/office/powerpoint/2010/main" val="2802485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La </a:t>
            </a:r>
            <a:r>
              <a:rPr lang="en-US" b="0" i="0" dirty="0" err="1">
                <a:solidFill>
                  <a:srgbClr val="ECECEC"/>
                </a:solidFill>
                <a:effectLst/>
                <a:latin typeface="Söhne"/>
              </a:rPr>
              <a:t>fonction</a:t>
            </a:r>
            <a:r>
              <a:rPr lang="en-US" b="0" i="0" dirty="0">
                <a:solidFill>
                  <a:srgbClr val="ECECEC"/>
                </a:solidFill>
                <a:effectLst/>
                <a:latin typeface="Söhne"/>
              </a:rPr>
              <a:t> </a:t>
            </a:r>
            <a:r>
              <a:rPr lang="en-US" dirty="0" err="1"/>
              <a:t>len</a:t>
            </a:r>
            <a:r>
              <a:rPr lang="en-US" dirty="0"/>
              <a:t>(rules)</a:t>
            </a:r>
            <a:r>
              <a:rPr lang="en-US" b="0" i="0" dirty="0">
                <a:solidFill>
                  <a:srgbClr val="ECECEC"/>
                </a:solidFill>
                <a:effectLst/>
                <a:latin typeface="Söhne"/>
              </a:rPr>
              <a:t> </a:t>
            </a:r>
            <a:r>
              <a:rPr lang="en-US" b="0" i="0" dirty="0" err="1">
                <a:solidFill>
                  <a:srgbClr val="ECECEC"/>
                </a:solidFill>
                <a:effectLst/>
                <a:latin typeface="Söhne"/>
              </a:rPr>
              <a:t>retournera</a:t>
            </a:r>
            <a:r>
              <a:rPr lang="en-US" b="0" i="0" dirty="0">
                <a:solidFill>
                  <a:srgbClr val="ECECEC"/>
                </a:solidFill>
                <a:effectLst/>
                <a:latin typeface="Söhne"/>
              </a:rPr>
              <a:t> le </a:t>
            </a:r>
            <a:r>
              <a:rPr lang="en-US" b="0" i="0" dirty="0" err="1">
                <a:solidFill>
                  <a:srgbClr val="ECECEC"/>
                </a:solidFill>
                <a:effectLst/>
                <a:latin typeface="Söhne"/>
              </a:rPr>
              <a:t>nombre</a:t>
            </a:r>
            <a:r>
              <a:rPr lang="en-US" b="0" i="0" dirty="0">
                <a:solidFill>
                  <a:srgbClr val="ECECEC"/>
                </a:solidFill>
                <a:effectLst/>
                <a:latin typeface="Söhne"/>
              </a:rPr>
              <a:t> total de </a:t>
            </a:r>
            <a:r>
              <a:rPr lang="en-US" b="0" i="0" dirty="0" err="1">
                <a:solidFill>
                  <a:srgbClr val="ECECEC"/>
                </a:solidFill>
                <a:effectLst/>
                <a:latin typeface="Söhne"/>
              </a:rPr>
              <a:t>règles</a:t>
            </a:r>
            <a:r>
              <a:rPr lang="en-US" b="0" i="0" dirty="0">
                <a:solidFill>
                  <a:srgbClr val="ECECEC"/>
                </a:solidFill>
                <a:effectLst/>
                <a:latin typeface="Söhne"/>
              </a:rPr>
              <a:t> </a:t>
            </a:r>
            <a:r>
              <a:rPr lang="en-US" b="0" i="0" dirty="0" err="1">
                <a:solidFill>
                  <a:srgbClr val="ECECEC"/>
                </a:solidFill>
                <a:effectLst/>
                <a:latin typeface="Söhne"/>
              </a:rPr>
              <a:t>d'association</a:t>
            </a:r>
            <a:r>
              <a:rPr lang="en-US" b="0" i="0" dirty="0">
                <a:solidFill>
                  <a:srgbClr val="ECECEC"/>
                </a:solidFill>
                <a:effectLst/>
                <a:latin typeface="Söhne"/>
              </a:rPr>
              <a:t> </a:t>
            </a:r>
            <a:r>
              <a:rPr lang="en-US" b="0" i="0" dirty="0" err="1">
                <a:solidFill>
                  <a:srgbClr val="ECECEC"/>
                </a:solidFill>
                <a:effectLst/>
                <a:latin typeface="Söhne"/>
              </a:rPr>
              <a:t>générées</a:t>
            </a:r>
            <a:r>
              <a:rPr lang="en-US" b="0" i="0" dirty="0">
                <a:solidFill>
                  <a:srgbClr val="ECECEC"/>
                </a:solidFill>
                <a:effectLst/>
                <a:latin typeface="Söhne"/>
              </a:rPr>
              <a:t> par </a:t>
            </a:r>
            <a:r>
              <a:rPr lang="en-US" b="0" i="0" dirty="0" err="1">
                <a:solidFill>
                  <a:srgbClr val="ECECEC"/>
                </a:solidFill>
                <a:effectLst/>
                <a:latin typeface="Söhne"/>
              </a:rPr>
              <a:t>l'algorithme</a:t>
            </a:r>
            <a:r>
              <a:rPr lang="en-US" b="0" i="0" dirty="0">
                <a:solidFill>
                  <a:srgbClr val="ECECEC"/>
                </a:solidFill>
                <a:effectLst/>
                <a:latin typeface="Söhne"/>
              </a:rPr>
              <a:t> </a:t>
            </a:r>
            <a:r>
              <a:rPr lang="en-US" b="0" i="0" dirty="0" err="1">
                <a:solidFill>
                  <a:srgbClr val="ECECEC"/>
                </a:solidFill>
                <a:effectLst/>
                <a:latin typeface="Söhne"/>
              </a:rPr>
              <a:t>Apriori</a:t>
            </a:r>
            <a:r>
              <a:rPr lang="en-US" b="0" i="0" dirty="0">
                <a:solidFill>
                  <a:srgbClr val="ECECEC"/>
                </a:solidFill>
                <a:effectLst/>
                <a:latin typeface="Söhne"/>
              </a:rPr>
              <a:t> et qui </a:t>
            </a:r>
            <a:r>
              <a:rPr lang="en-US" b="0" i="0" dirty="0" err="1">
                <a:solidFill>
                  <a:srgbClr val="ECECEC"/>
                </a:solidFill>
                <a:effectLst/>
                <a:latin typeface="Söhne"/>
              </a:rPr>
              <a:t>satisfont</a:t>
            </a:r>
            <a:r>
              <a:rPr lang="en-US" b="0" i="0" dirty="0">
                <a:solidFill>
                  <a:srgbClr val="ECECEC"/>
                </a:solidFill>
                <a:effectLst/>
                <a:latin typeface="Söhne"/>
              </a:rPr>
              <a:t> les </a:t>
            </a:r>
            <a:r>
              <a:rPr lang="en-US" b="0" i="0" dirty="0" err="1">
                <a:solidFill>
                  <a:srgbClr val="ECECEC"/>
                </a:solidFill>
                <a:effectLst/>
                <a:latin typeface="Söhne"/>
              </a:rPr>
              <a:t>critères</a:t>
            </a:r>
            <a:r>
              <a:rPr lang="en-US" b="0" i="0" dirty="0">
                <a:solidFill>
                  <a:srgbClr val="ECECEC"/>
                </a:solidFill>
                <a:effectLst/>
                <a:latin typeface="Söhne"/>
              </a:rPr>
              <a:t> de support, de </a:t>
            </a:r>
            <a:r>
              <a:rPr lang="en-US" b="0" i="0" dirty="0" err="1">
                <a:solidFill>
                  <a:srgbClr val="ECECEC"/>
                </a:solidFill>
                <a:effectLst/>
                <a:latin typeface="Söhne"/>
              </a:rPr>
              <a:t>confiance</a:t>
            </a:r>
            <a:r>
              <a:rPr lang="en-US" b="0" i="0" dirty="0">
                <a:solidFill>
                  <a:srgbClr val="ECECEC"/>
                </a:solidFill>
                <a:effectLst/>
                <a:latin typeface="Söhne"/>
              </a:rPr>
              <a:t> et de lift minimums. </a:t>
            </a:r>
          </a:p>
          <a:p>
            <a:endParaRPr lang="en-US" b="0" i="0" dirty="0">
              <a:solidFill>
                <a:srgbClr val="ECECEC"/>
              </a:solidFill>
              <a:effectLst/>
              <a:latin typeface="Söhne"/>
            </a:endParaRPr>
          </a:p>
          <a:p>
            <a:endParaRPr lang="en-US" b="0" i="0" dirty="0">
              <a:solidFill>
                <a:srgbClr val="ECECEC"/>
              </a:solidFill>
              <a:effectLst/>
              <a:latin typeface="Söhne"/>
            </a:endParaRPr>
          </a:p>
          <a:p>
            <a:pPr algn="l"/>
            <a:r>
              <a:rPr lang="en-US" b="0" i="0" dirty="0">
                <a:solidFill>
                  <a:srgbClr val="ECECEC"/>
                </a:solidFill>
                <a:effectLst/>
                <a:latin typeface="Söhne"/>
              </a:rPr>
              <a:t>La </a:t>
            </a:r>
            <a:r>
              <a:rPr lang="en-US" b="0" i="0" dirty="0" err="1">
                <a:solidFill>
                  <a:srgbClr val="ECECEC"/>
                </a:solidFill>
                <a:effectLst/>
                <a:latin typeface="Söhne"/>
              </a:rPr>
              <a:t>ligne</a:t>
            </a:r>
            <a:r>
              <a:rPr lang="en-US" b="0" i="0" dirty="0">
                <a:solidFill>
                  <a:srgbClr val="ECECEC"/>
                </a:solidFill>
                <a:effectLst/>
                <a:latin typeface="Söhne"/>
              </a:rPr>
              <a:t> de code print(rules[0]) affiche la première </a:t>
            </a:r>
            <a:r>
              <a:rPr lang="en-US" b="0" i="0" dirty="0" err="1">
                <a:solidFill>
                  <a:srgbClr val="ECECEC"/>
                </a:solidFill>
                <a:effectLst/>
                <a:latin typeface="Söhne"/>
              </a:rPr>
              <a:t>règle</a:t>
            </a:r>
            <a:r>
              <a:rPr lang="en-US" b="0" i="0" dirty="0">
                <a:solidFill>
                  <a:srgbClr val="ECECEC"/>
                </a:solidFill>
                <a:effectLst/>
                <a:latin typeface="Söhne"/>
              </a:rPr>
              <a:t> </a:t>
            </a:r>
            <a:r>
              <a:rPr lang="en-US" b="0" i="0" dirty="0" err="1">
                <a:solidFill>
                  <a:srgbClr val="ECECEC"/>
                </a:solidFill>
                <a:effectLst/>
                <a:latin typeface="Söhne"/>
              </a:rPr>
              <a:t>d'association</a:t>
            </a:r>
            <a:r>
              <a:rPr lang="en-US" b="0" i="0" dirty="0">
                <a:solidFill>
                  <a:srgbClr val="ECECEC"/>
                </a:solidFill>
                <a:effectLst/>
                <a:latin typeface="Söhne"/>
              </a:rPr>
              <a:t> </a:t>
            </a:r>
            <a:r>
              <a:rPr lang="en-US" b="0" i="0" dirty="0" err="1">
                <a:solidFill>
                  <a:srgbClr val="ECECEC"/>
                </a:solidFill>
                <a:effectLst/>
                <a:latin typeface="Söhne"/>
              </a:rPr>
              <a:t>générée</a:t>
            </a:r>
            <a:r>
              <a:rPr lang="en-US" b="0" i="0" dirty="0">
                <a:solidFill>
                  <a:srgbClr val="ECECEC"/>
                </a:solidFill>
                <a:effectLst/>
                <a:latin typeface="Söhne"/>
              </a:rPr>
              <a:t> par </a:t>
            </a:r>
            <a:r>
              <a:rPr lang="en-US" b="0" i="0" dirty="0" err="1">
                <a:solidFill>
                  <a:srgbClr val="ECECEC"/>
                </a:solidFill>
                <a:effectLst/>
                <a:latin typeface="Söhne"/>
              </a:rPr>
              <a:t>l'algorithme</a:t>
            </a:r>
            <a:r>
              <a:rPr lang="en-US" b="0" i="0" dirty="0">
                <a:solidFill>
                  <a:srgbClr val="ECECEC"/>
                </a:solidFill>
                <a:effectLst/>
                <a:latin typeface="Söhne"/>
              </a:rPr>
              <a:t> </a:t>
            </a:r>
            <a:r>
              <a:rPr lang="en-US" b="0" i="0" dirty="0" err="1">
                <a:solidFill>
                  <a:srgbClr val="ECECEC"/>
                </a:solidFill>
                <a:effectLst/>
                <a:latin typeface="Söhne"/>
              </a:rPr>
              <a:t>Apriori</a:t>
            </a:r>
            <a:r>
              <a:rPr lang="en-US" b="0" i="0" dirty="0">
                <a:solidFill>
                  <a:srgbClr val="ECECEC"/>
                </a:solidFill>
                <a:effectLst/>
                <a:latin typeface="Söhne"/>
              </a:rPr>
              <a:t>. </a:t>
            </a:r>
            <a:endParaRPr lang="en-US" b="0" i="0" dirty="0">
              <a:solidFill>
                <a:srgbClr val="FFFFFF"/>
              </a:solidFill>
              <a:effectLst/>
              <a:latin typeface="Inter"/>
            </a:endParaRPr>
          </a:p>
        </p:txBody>
      </p:sp>
      <p:sp>
        <p:nvSpPr>
          <p:cNvPr id="4" name="Slide Number Placeholder 3"/>
          <p:cNvSpPr>
            <a:spLocks noGrp="1"/>
          </p:cNvSpPr>
          <p:nvPr>
            <p:ph type="sldNum" sz="quarter" idx="5"/>
          </p:nvPr>
        </p:nvSpPr>
        <p:spPr/>
        <p:txBody>
          <a:bodyPr/>
          <a:lstStyle/>
          <a:p>
            <a:fld id="{11560694-1FB3-AD42-91F0-0294D672FD2F}" type="slidenum">
              <a:rPr lang="fr-FR" smtClean="0"/>
              <a:t>24</a:t>
            </a:fld>
            <a:endParaRPr lang="fr-FR"/>
          </a:p>
        </p:txBody>
      </p:sp>
    </p:spTree>
    <p:extLst>
      <p:ext uri="{BB962C8B-B14F-4D97-AF65-F5344CB8AC3E}">
        <p14:creationId xmlns:p14="http://schemas.microsoft.com/office/powerpoint/2010/main" val="431656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noProof="0" dirty="0">
                <a:solidFill>
                  <a:srgbClr val="ECECEC"/>
                </a:solidFill>
                <a:effectLst/>
                <a:latin typeface="Söhne"/>
              </a:rPr>
              <a:t>Cette fonction apriori implémente l'algorithme Apriori pour extraire les règles d'association à partir d'un jeu de données. Voici comment elle fonctionne :</a:t>
            </a:r>
          </a:p>
          <a:p>
            <a:pPr algn="l">
              <a:buFont typeface="+mj-lt"/>
              <a:buAutoNum type="arabicPeriod"/>
            </a:pPr>
            <a:r>
              <a:rPr lang="fr-FR" b="1" i="0" noProof="0" dirty="0">
                <a:solidFill>
                  <a:srgbClr val="ECECEC"/>
                </a:solidFill>
                <a:effectLst/>
                <a:latin typeface="Söhne"/>
              </a:rPr>
              <a:t>Initialisation</a:t>
            </a:r>
            <a:r>
              <a:rPr lang="fr-FR" b="0" i="0" noProof="0" dirty="0">
                <a:solidFill>
                  <a:srgbClr val="ECECEC"/>
                </a:solidFill>
                <a:effectLst/>
                <a:latin typeface="Söhne"/>
              </a:rPr>
              <a:t> :</a:t>
            </a:r>
          </a:p>
          <a:p>
            <a:pPr marL="742950" lvl="1" indent="-285750" algn="l">
              <a:buFont typeface="+mj-lt"/>
              <a:buAutoNum type="arabicPeriod"/>
            </a:pPr>
            <a:r>
              <a:rPr lang="fr-FR" b="0" i="0" noProof="0" dirty="0" err="1">
                <a:solidFill>
                  <a:srgbClr val="ECECEC"/>
                </a:solidFill>
                <a:effectLst/>
                <a:latin typeface="Söhne"/>
              </a:rPr>
              <a:t>frequent_itemsets</a:t>
            </a:r>
            <a:r>
              <a:rPr lang="fr-FR" b="0" i="0" noProof="0" dirty="0">
                <a:solidFill>
                  <a:srgbClr val="ECECEC"/>
                </a:solidFill>
                <a:effectLst/>
                <a:latin typeface="Söhne"/>
              </a:rPr>
              <a:t> : Une liste pour stocker les ensembles d'items fréquents découverts.</a:t>
            </a:r>
          </a:p>
          <a:p>
            <a:pPr marL="742950" lvl="1" indent="-285750" algn="l">
              <a:buFont typeface="+mj-lt"/>
              <a:buAutoNum type="arabicPeriod"/>
            </a:pPr>
            <a:r>
              <a:rPr lang="fr-FR" b="0" i="0" noProof="0" dirty="0" err="1">
                <a:solidFill>
                  <a:srgbClr val="ECECEC"/>
                </a:solidFill>
                <a:effectLst/>
                <a:latin typeface="Söhne"/>
              </a:rPr>
              <a:t>support_data</a:t>
            </a:r>
            <a:r>
              <a:rPr lang="fr-FR" b="0" i="0" noProof="0" dirty="0">
                <a:solidFill>
                  <a:srgbClr val="ECECEC"/>
                </a:solidFill>
                <a:effectLst/>
                <a:latin typeface="Söhne"/>
              </a:rPr>
              <a:t> : Un dictionnaire pour stocker les valeurs de support des ensembles d'items fréquents.</a:t>
            </a:r>
          </a:p>
          <a:p>
            <a:pPr marL="742950" lvl="1" indent="-285750" algn="l">
              <a:buFont typeface="+mj-lt"/>
              <a:buAutoNum type="arabicPeriod"/>
            </a:pPr>
            <a:r>
              <a:rPr lang="fr-FR" b="0" i="0" noProof="0" dirty="0" err="1">
                <a:solidFill>
                  <a:srgbClr val="ECECEC"/>
                </a:solidFill>
                <a:effectLst/>
                <a:latin typeface="Söhne"/>
              </a:rPr>
              <a:t>candidate_itemset</a:t>
            </a:r>
            <a:r>
              <a:rPr lang="fr-FR" b="0" i="0" noProof="0" dirty="0">
                <a:solidFill>
                  <a:srgbClr val="ECECEC"/>
                </a:solidFill>
                <a:effectLst/>
                <a:latin typeface="Söhne"/>
              </a:rPr>
              <a:t> : Un ensemble d'items candidats obtenu à partir du jeu de données initial à l'aide de la fonction </a:t>
            </a:r>
            <a:r>
              <a:rPr lang="fr-FR" b="0" i="0" noProof="0" dirty="0" err="1">
                <a:solidFill>
                  <a:srgbClr val="ECECEC"/>
                </a:solidFill>
                <a:effectLst/>
                <a:latin typeface="Söhne"/>
              </a:rPr>
              <a:t>create_candidate_itemset</a:t>
            </a:r>
            <a:r>
              <a:rPr lang="fr-FR" b="0" i="0" noProof="0" dirty="0">
                <a:solidFill>
                  <a:srgbClr val="ECECEC"/>
                </a:solidFill>
                <a:effectLst/>
                <a:latin typeface="Söhne"/>
              </a:rPr>
              <a:t>.</a:t>
            </a:r>
          </a:p>
          <a:p>
            <a:pPr marL="742950" lvl="1" indent="-285750" algn="l">
              <a:buFont typeface="+mj-lt"/>
              <a:buAutoNum type="arabicPeriod"/>
            </a:pPr>
            <a:r>
              <a:rPr lang="fr-FR" b="0" i="0" noProof="0" dirty="0">
                <a:solidFill>
                  <a:srgbClr val="ECECEC"/>
                </a:solidFill>
                <a:effectLst/>
                <a:latin typeface="Söhne"/>
              </a:rPr>
              <a:t>k : </a:t>
            </a:r>
            <a:r>
              <a:rPr lang="en-US" b="0" i="0" dirty="0">
                <a:solidFill>
                  <a:srgbClr val="ECECEC"/>
                </a:solidFill>
                <a:effectLst/>
                <a:latin typeface="Söhne"/>
              </a:rPr>
              <a:t>la variable </a:t>
            </a:r>
            <a:r>
              <a:rPr lang="en-US" b="0" i="0" dirty="0">
                <a:solidFill>
                  <a:srgbClr val="ECECEC"/>
                </a:solidFill>
                <a:effectLst/>
                <a:latin typeface="KaTeX_Main"/>
              </a:rPr>
              <a:t>�</a:t>
            </a:r>
            <a:r>
              <a:rPr lang="en-US" b="0" i="1" dirty="0">
                <a:solidFill>
                  <a:srgbClr val="ECECEC"/>
                </a:solidFill>
                <a:effectLst/>
                <a:latin typeface="KaTeX_Math"/>
              </a:rPr>
              <a:t>k</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utilisée</a:t>
            </a:r>
            <a:r>
              <a:rPr lang="en-US" b="0" i="0" dirty="0">
                <a:solidFill>
                  <a:srgbClr val="ECECEC"/>
                </a:solidFill>
                <a:effectLst/>
                <a:latin typeface="Söhne"/>
              </a:rPr>
              <a:t> pour </a:t>
            </a:r>
            <a:r>
              <a:rPr lang="en-US" b="0" i="0" dirty="0" err="1">
                <a:solidFill>
                  <a:srgbClr val="ECECEC"/>
                </a:solidFill>
                <a:effectLst/>
                <a:latin typeface="Söhne"/>
              </a:rPr>
              <a:t>suivre</a:t>
            </a:r>
            <a:r>
              <a:rPr lang="en-US" b="0" i="0" dirty="0">
                <a:solidFill>
                  <a:srgbClr val="ECECEC"/>
                </a:solidFill>
                <a:effectLst/>
                <a:latin typeface="Söhne"/>
              </a:rPr>
              <a:t> le </a:t>
            </a:r>
            <a:r>
              <a:rPr lang="en-US" b="0" i="0" dirty="0" err="1">
                <a:solidFill>
                  <a:srgbClr val="ECECEC"/>
                </a:solidFill>
                <a:effectLst/>
                <a:latin typeface="Söhne"/>
              </a:rPr>
              <a:t>niveau</a:t>
            </a:r>
            <a:r>
              <a:rPr lang="en-US" b="0" i="0" dirty="0">
                <a:solidFill>
                  <a:srgbClr val="ECECEC"/>
                </a:solidFill>
                <a:effectLst/>
                <a:latin typeface="Söhne"/>
              </a:rPr>
              <a:t> de </a:t>
            </a:r>
            <a:r>
              <a:rPr lang="en-US" b="0" i="0" dirty="0" err="1">
                <a:solidFill>
                  <a:srgbClr val="ECECEC"/>
                </a:solidFill>
                <a:effectLst/>
                <a:latin typeface="Söhne"/>
              </a:rPr>
              <a:t>candidats</a:t>
            </a:r>
            <a:r>
              <a:rPr lang="en-US" b="0" i="0" dirty="0">
                <a:solidFill>
                  <a:srgbClr val="ECECEC"/>
                </a:solidFill>
                <a:effectLst/>
                <a:latin typeface="Söhne"/>
              </a:rPr>
              <a:t> </a:t>
            </a:r>
            <a:r>
              <a:rPr lang="en-US" b="0" i="0" dirty="0" err="1">
                <a:solidFill>
                  <a:srgbClr val="ECECEC"/>
                </a:solidFill>
                <a:effectLst/>
                <a:latin typeface="Söhne"/>
              </a:rPr>
              <a:t>d'ensembles</a:t>
            </a:r>
            <a:r>
              <a:rPr lang="en-US" b="0" i="0" dirty="0">
                <a:solidFill>
                  <a:srgbClr val="ECECEC"/>
                </a:solidFill>
                <a:effectLst/>
                <a:latin typeface="Söhne"/>
              </a:rPr>
              <a:t> </a:t>
            </a:r>
            <a:r>
              <a:rPr lang="en-US" b="0" i="0" dirty="0" err="1">
                <a:solidFill>
                  <a:srgbClr val="ECECEC"/>
                </a:solidFill>
                <a:effectLst/>
                <a:latin typeface="Söhne"/>
              </a:rPr>
              <a:t>d'items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a:t>
            </a:r>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cours</a:t>
            </a:r>
            <a:r>
              <a:rPr lang="en-US" b="0" i="0" dirty="0">
                <a:solidFill>
                  <a:srgbClr val="ECECEC"/>
                </a:solidFill>
                <a:effectLst/>
                <a:latin typeface="Söhne"/>
              </a:rPr>
              <a:t> de </a:t>
            </a:r>
            <a:r>
              <a:rPr lang="en-US" b="0" i="0" dirty="0" err="1">
                <a:solidFill>
                  <a:srgbClr val="ECECEC"/>
                </a:solidFill>
                <a:effectLst/>
                <a:latin typeface="Söhne"/>
              </a:rPr>
              <a:t>génération</a:t>
            </a:r>
            <a:r>
              <a:rPr lang="en-US" b="0" i="0" dirty="0">
                <a:solidFill>
                  <a:srgbClr val="ECECEC"/>
                </a:solidFill>
                <a:effectLst/>
                <a:latin typeface="Söhne"/>
              </a:rPr>
              <a:t>. </a:t>
            </a:r>
            <a:r>
              <a:rPr lang="en-US" b="0" i="0" dirty="0" err="1">
                <a:solidFill>
                  <a:srgbClr val="ECECEC"/>
                </a:solidFill>
                <a:effectLst/>
                <a:latin typeface="Söhne"/>
              </a:rPr>
              <a:t>Initialement</a:t>
            </a:r>
            <a:r>
              <a:rPr lang="en-US" b="0" i="0" dirty="0">
                <a:solidFill>
                  <a:srgbClr val="ECECEC"/>
                </a:solidFill>
                <a:effectLst/>
                <a:latin typeface="Söhne"/>
              </a:rPr>
              <a:t>, </a:t>
            </a:r>
            <a:r>
              <a:rPr lang="en-US" b="0" i="0" dirty="0">
                <a:solidFill>
                  <a:srgbClr val="ECECEC"/>
                </a:solidFill>
                <a:effectLst/>
                <a:latin typeface="KaTeX_Main"/>
              </a:rPr>
              <a:t>�</a:t>
            </a:r>
            <a:r>
              <a:rPr lang="en-US" b="0" i="1" dirty="0">
                <a:solidFill>
                  <a:srgbClr val="ECECEC"/>
                </a:solidFill>
                <a:effectLst/>
                <a:latin typeface="KaTeX_Math"/>
              </a:rPr>
              <a:t>k</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fixé</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1, </a:t>
            </a:r>
            <a:r>
              <a:rPr lang="en-US" b="0" i="0" dirty="0" err="1">
                <a:solidFill>
                  <a:srgbClr val="ECECEC"/>
                </a:solidFill>
                <a:effectLst/>
                <a:latin typeface="Söhne"/>
              </a:rPr>
              <a:t>ce</a:t>
            </a:r>
            <a:r>
              <a:rPr lang="en-US" b="0" i="0" dirty="0">
                <a:solidFill>
                  <a:srgbClr val="ECECEC"/>
                </a:solidFill>
                <a:effectLst/>
                <a:latin typeface="Söhne"/>
              </a:rPr>
              <a:t> qui </a:t>
            </a:r>
            <a:r>
              <a:rPr lang="en-US" b="0" i="0" dirty="0" err="1">
                <a:solidFill>
                  <a:srgbClr val="ECECEC"/>
                </a:solidFill>
                <a:effectLst/>
                <a:latin typeface="Söhne"/>
              </a:rPr>
              <a:t>signifie</a:t>
            </a:r>
            <a:r>
              <a:rPr lang="en-US" b="0" i="0" dirty="0">
                <a:solidFill>
                  <a:srgbClr val="ECECEC"/>
                </a:solidFill>
                <a:effectLst/>
                <a:latin typeface="Söhne"/>
              </a:rPr>
              <a:t> que </a:t>
            </a:r>
            <a:r>
              <a:rPr lang="en-US" b="0" i="0" dirty="0" err="1">
                <a:solidFill>
                  <a:srgbClr val="ECECEC"/>
                </a:solidFill>
                <a:effectLst/>
                <a:latin typeface="Söhne"/>
              </a:rPr>
              <a:t>l'algorithme</a:t>
            </a:r>
            <a:r>
              <a:rPr lang="en-US" b="0" i="0" dirty="0">
                <a:solidFill>
                  <a:srgbClr val="ECECEC"/>
                </a:solidFill>
                <a:effectLst/>
                <a:latin typeface="Söhne"/>
              </a:rPr>
              <a:t> commence par </a:t>
            </a:r>
            <a:r>
              <a:rPr lang="en-US" b="0" i="0" dirty="0" err="1">
                <a:solidFill>
                  <a:srgbClr val="ECECEC"/>
                </a:solidFill>
                <a:effectLst/>
                <a:latin typeface="Söhne"/>
              </a:rPr>
              <a:t>générer</a:t>
            </a:r>
            <a:r>
              <a:rPr lang="en-US" b="0" i="0" dirty="0">
                <a:solidFill>
                  <a:srgbClr val="ECECEC"/>
                </a:solidFill>
                <a:effectLst/>
                <a:latin typeface="Söhne"/>
              </a:rPr>
              <a:t> des ensembles </a:t>
            </a:r>
            <a:r>
              <a:rPr lang="en-US" b="0" i="0" dirty="0" err="1">
                <a:solidFill>
                  <a:srgbClr val="ECECEC"/>
                </a:solidFill>
                <a:effectLst/>
                <a:latin typeface="Söhne"/>
              </a:rPr>
              <a:t>d'items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avec un </a:t>
            </a:r>
            <a:r>
              <a:rPr lang="en-US" b="0" i="0" dirty="0" err="1">
                <a:solidFill>
                  <a:srgbClr val="ECECEC"/>
                </a:solidFill>
                <a:effectLst/>
                <a:latin typeface="Söhne"/>
              </a:rPr>
              <a:t>seul</a:t>
            </a:r>
            <a:r>
              <a:rPr lang="en-US" b="0" i="0" dirty="0">
                <a:solidFill>
                  <a:srgbClr val="ECECEC"/>
                </a:solidFill>
                <a:effectLst/>
                <a:latin typeface="Söhne"/>
              </a:rPr>
              <a:t> item. Ensuite,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chaque</a:t>
            </a:r>
            <a:r>
              <a:rPr lang="en-US" b="0" i="0" dirty="0">
                <a:solidFill>
                  <a:srgbClr val="ECECEC"/>
                </a:solidFill>
                <a:effectLst/>
                <a:latin typeface="Söhne"/>
              </a:rPr>
              <a:t> </a:t>
            </a:r>
            <a:r>
              <a:rPr lang="en-US" b="0" i="0" dirty="0" err="1">
                <a:solidFill>
                  <a:srgbClr val="ECECEC"/>
                </a:solidFill>
                <a:effectLst/>
                <a:latin typeface="Söhne"/>
              </a:rPr>
              <a:t>itération</a:t>
            </a:r>
            <a:r>
              <a:rPr lang="en-US" b="0" i="0" dirty="0">
                <a:solidFill>
                  <a:srgbClr val="ECECEC"/>
                </a:solidFill>
                <a:effectLst/>
                <a:latin typeface="Söhne"/>
              </a:rPr>
              <a:t>, </a:t>
            </a:r>
            <a:r>
              <a:rPr lang="en-US" b="0" i="0" dirty="0">
                <a:solidFill>
                  <a:srgbClr val="ECECEC"/>
                </a:solidFill>
                <a:effectLst/>
                <a:latin typeface="KaTeX_Main"/>
              </a:rPr>
              <a:t>�</a:t>
            </a:r>
            <a:r>
              <a:rPr lang="en-US" b="0" i="1" dirty="0">
                <a:solidFill>
                  <a:srgbClr val="ECECEC"/>
                </a:solidFill>
                <a:effectLst/>
                <a:latin typeface="KaTeX_Math"/>
              </a:rPr>
              <a:t>k</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incrémenté</a:t>
            </a:r>
            <a:r>
              <a:rPr lang="en-US" b="0" i="0" dirty="0">
                <a:solidFill>
                  <a:srgbClr val="ECECEC"/>
                </a:solidFill>
                <a:effectLst/>
                <a:latin typeface="Söhne"/>
              </a:rPr>
              <a:t>, </a:t>
            </a:r>
            <a:r>
              <a:rPr lang="en-US" b="0" i="0" dirty="0" err="1">
                <a:solidFill>
                  <a:srgbClr val="ECECEC"/>
                </a:solidFill>
                <a:effectLst/>
                <a:latin typeface="Söhne"/>
              </a:rPr>
              <a:t>ce</a:t>
            </a:r>
            <a:r>
              <a:rPr lang="en-US" b="0" i="0" dirty="0">
                <a:solidFill>
                  <a:srgbClr val="ECECEC"/>
                </a:solidFill>
                <a:effectLst/>
                <a:latin typeface="Söhne"/>
              </a:rPr>
              <a:t> qui </a:t>
            </a:r>
            <a:r>
              <a:rPr lang="en-US" b="0" i="0" dirty="0" err="1">
                <a:solidFill>
                  <a:srgbClr val="ECECEC"/>
                </a:solidFill>
                <a:effectLst/>
                <a:latin typeface="Söhne"/>
              </a:rPr>
              <a:t>signifie</a:t>
            </a:r>
            <a:r>
              <a:rPr lang="en-US" b="0" i="0" dirty="0">
                <a:solidFill>
                  <a:srgbClr val="ECECEC"/>
                </a:solidFill>
                <a:effectLst/>
                <a:latin typeface="Söhne"/>
              </a:rPr>
              <a:t> que des ensembles </a:t>
            </a:r>
            <a:r>
              <a:rPr lang="en-US" b="0" i="0" dirty="0" err="1">
                <a:solidFill>
                  <a:srgbClr val="ECECEC"/>
                </a:solidFill>
                <a:effectLst/>
                <a:latin typeface="Söhne"/>
              </a:rPr>
              <a:t>d'items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avec un </a:t>
            </a:r>
            <a:r>
              <a:rPr lang="en-US" b="0" i="0" dirty="0" err="1">
                <a:solidFill>
                  <a:srgbClr val="ECECEC"/>
                </a:solidFill>
                <a:effectLst/>
                <a:latin typeface="Söhne"/>
              </a:rPr>
              <a:t>nombre</a:t>
            </a:r>
            <a:r>
              <a:rPr lang="en-US" b="0" i="0" dirty="0">
                <a:solidFill>
                  <a:srgbClr val="ECECEC"/>
                </a:solidFill>
                <a:effectLst/>
                <a:latin typeface="Söhne"/>
              </a:rPr>
              <a:t> croissant </a:t>
            </a:r>
            <a:r>
              <a:rPr lang="en-US" b="0" i="0" dirty="0" err="1">
                <a:solidFill>
                  <a:srgbClr val="ECECEC"/>
                </a:solidFill>
                <a:effectLst/>
                <a:latin typeface="Söhne"/>
              </a:rPr>
              <a:t>d'items</a:t>
            </a:r>
            <a:r>
              <a:rPr lang="en-US" b="0" i="0" dirty="0">
                <a:solidFill>
                  <a:srgbClr val="ECECEC"/>
                </a:solidFill>
                <a:effectLst/>
                <a:latin typeface="Söhne"/>
              </a:rPr>
              <a:t> </a:t>
            </a:r>
            <a:r>
              <a:rPr lang="en-US" b="0" i="0" dirty="0" err="1">
                <a:solidFill>
                  <a:srgbClr val="ECECEC"/>
                </a:solidFill>
                <a:effectLst/>
                <a:latin typeface="Söhne"/>
              </a:rPr>
              <a:t>sont</a:t>
            </a:r>
            <a:r>
              <a:rPr lang="en-US" b="0" i="0" dirty="0">
                <a:solidFill>
                  <a:srgbClr val="ECECEC"/>
                </a:solidFill>
                <a:effectLst/>
                <a:latin typeface="Söhne"/>
              </a:rPr>
              <a:t> </a:t>
            </a:r>
            <a:r>
              <a:rPr lang="en-US" b="0" i="0" dirty="0" err="1">
                <a:solidFill>
                  <a:srgbClr val="ECECEC"/>
                </a:solidFill>
                <a:effectLst/>
                <a:latin typeface="Söhne"/>
              </a:rPr>
              <a:t>explorés</a:t>
            </a:r>
            <a:r>
              <a:rPr lang="en-US" b="0" i="0" dirty="0">
                <a:solidFill>
                  <a:srgbClr val="ECECEC"/>
                </a:solidFill>
                <a:effectLst/>
                <a:latin typeface="Söhne"/>
              </a:rPr>
              <a:t>.</a:t>
            </a:r>
          </a:p>
          <a:p>
            <a:pPr marL="457200" lvl="1" indent="0" algn="l">
              <a:buFont typeface="+mj-lt"/>
              <a:buNone/>
            </a:pPr>
            <a:r>
              <a:rPr lang="fr-FR" b="1" i="0" noProof="0" dirty="0">
                <a:solidFill>
                  <a:srgbClr val="ECECEC"/>
                </a:solidFill>
                <a:effectLst/>
                <a:latin typeface="Söhne"/>
              </a:rPr>
              <a:t>Boucle principale</a:t>
            </a:r>
            <a:r>
              <a:rPr lang="fr-FR" b="0" i="0" noProof="0" dirty="0">
                <a:solidFill>
                  <a:srgbClr val="ECECEC"/>
                </a:solidFill>
                <a:effectLst/>
                <a:latin typeface="Söhne"/>
              </a:rPr>
              <a:t> :</a:t>
            </a:r>
          </a:p>
          <a:p>
            <a:pPr marL="742950" lvl="1" indent="-285750" algn="l">
              <a:buFont typeface="+mj-lt"/>
              <a:buAutoNum type="arabicPeriod"/>
            </a:pPr>
            <a:r>
              <a:rPr lang="fr-FR" b="0" i="0" noProof="0" dirty="0">
                <a:solidFill>
                  <a:srgbClr val="ECECEC"/>
                </a:solidFill>
                <a:effectLst/>
                <a:latin typeface="Söhne"/>
              </a:rPr>
              <a:t>Tant que de nouveaux ensembles d'items fréquents peuvent être générés, la boucle continue.</a:t>
            </a:r>
          </a:p>
          <a:p>
            <a:pPr marL="742950" lvl="1" indent="-285750" algn="l">
              <a:buFont typeface="+mj-lt"/>
              <a:buAutoNum type="arabicPeriod"/>
            </a:pPr>
            <a:r>
              <a:rPr lang="fr-FR" b="0" i="0" noProof="0" dirty="0">
                <a:solidFill>
                  <a:srgbClr val="ECECEC"/>
                </a:solidFill>
                <a:effectLst/>
                <a:latin typeface="Söhne"/>
              </a:rPr>
              <a:t>Dans chaque itération :</a:t>
            </a:r>
          </a:p>
          <a:p>
            <a:pPr marL="1143000" lvl="2" indent="-228600" algn="l">
              <a:buFont typeface="+mj-lt"/>
              <a:buAutoNum type="arabicPeriod"/>
            </a:pPr>
            <a:r>
              <a:rPr lang="fr-FR" b="0" i="0" noProof="0" dirty="0">
                <a:solidFill>
                  <a:srgbClr val="ECECEC"/>
                </a:solidFill>
                <a:effectLst/>
                <a:latin typeface="Söhne"/>
              </a:rPr>
              <a:t>Les ensembles d'items fréquents et leurs valeurs de support sont filtrés à l'aide de la fonction </a:t>
            </a:r>
            <a:r>
              <a:rPr lang="fr-FR" b="0" i="0" noProof="0" dirty="0" err="1">
                <a:solidFill>
                  <a:srgbClr val="ECECEC"/>
                </a:solidFill>
                <a:effectLst/>
                <a:latin typeface="Söhne"/>
              </a:rPr>
              <a:t>filter_candidates</a:t>
            </a:r>
            <a:r>
              <a:rPr lang="fr-FR" b="0" i="0" noProof="0" dirty="0">
                <a:solidFill>
                  <a:srgbClr val="ECECEC"/>
                </a:solidFill>
                <a:effectLst/>
                <a:latin typeface="Söhne"/>
              </a:rPr>
              <a:t>.</a:t>
            </a:r>
          </a:p>
          <a:p>
            <a:pPr marL="1143000" lvl="2" indent="-228600" algn="l">
              <a:buFont typeface="+mj-lt"/>
              <a:buAutoNum type="arabicPeriod"/>
            </a:pPr>
            <a:r>
              <a:rPr lang="fr-FR" b="0" i="0" noProof="0" dirty="0">
                <a:solidFill>
                  <a:srgbClr val="ECECEC"/>
                </a:solidFill>
                <a:effectLst/>
                <a:latin typeface="Söhne"/>
              </a:rPr>
              <a:t>Si aucun ensemble d'items fréquent n'est trouvé, la boucle s'arrête.</a:t>
            </a:r>
          </a:p>
          <a:p>
            <a:pPr marL="1143000" lvl="2" indent="-228600" algn="l">
              <a:buFont typeface="+mj-lt"/>
              <a:buAutoNum type="arabicPeriod"/>
            </a:pPr>
            <a:r>
              <a:rPr lang="fr-FR" b="0" i="0" noProof="0" dirty="0">
                <a:solidFill>
                  <a:srgbClr val="ECECEC"/>
                </a:solidFill>
                <a:effectLst/>
                <a:latin typeface="Söhne"/>
              </a:rPr>
              <a:t>Les ensembles d'items fréquents et leurs valeurs de support sont ajoutés aux listes </a:t>
            </a:r>
            <a:r>
              <a:rPr lang="fr-FR" b="0" i="0" noProof="0" dirty="0" err="1">
                <a:solidFill>
                  <a:srgbClr val="ECECEC"/>
                </a:solidFill>
                <a:effectLst/>
                <a:latin typeface="Söhne"/>
              </a:rPr>
              <a:t>frequent_itemsets</a:t>
            </a:r>
            <a:r>
              <a:rPr lang="fr-FR" b="0" i="0" noProof="0" dirty="0">
                <a:solidFill>
                  <a:srgbClr val="ECECEC"/>
                </a:solidFill>
                <a:effectLst/>
                <a:latin typeface="Söhne"/>
              </a:rPr>
              <a:t> et </a:t>
            </a:r>
            <a:r>
              <a:rPr lang="fr-FR" b="0" i="0" noProof="0" dirty="0" err="1">
                <a:solidFill>
                  <a:srgbClr val="ECECEC"/>
                </a:solidFill>
                <a:effectLst/>
                <a:latin typeface="Söhne"/>
              </a:rPr>
              <a:t>support_data</a:t>
            </a:r>
            <a:r>
              <a:rPr lang="fr-FR" b="0" i="0" noProof="0" dirty="0">
                <a:solidFill>
                  <a:srgbClr val="ECECEC"/>
                </a:solidFill>
                <a:effectLst/>
                <a:latin typeface="Söhne"/>
              </a:rPr>
              <a:t>.</a:t>
            </a:r>
          </a:p>
          <a:p>
            <a:pPr marL="1143000" lvl="2" indent="-228600" algn="l">
              <a:buFont typeface="+mj-lt"/>
              <a:buAutoNum type="arabicPeriod"/>
            </a:pPr>
            <a:r>
              <a:rPr lang="fr-FR" b="0" i="0" noProof="0" dirty="0">
                <a:solidFill>
                  <a:srgbClr val="ECECEC"/>
                </a:solidFill>
                <a:effectLst/>
                <a:latin typeface="Söhne"/>
              </a:rPr>
              <a:t>De nouveaux candidats sont générés à partir des ensembles d'items fréquents précédents à l'aide de la fonction </a:t>
            </a:r>
            <a:r>
              <a:rPr lang="fr-FR" b="0" i="0" noProof="0" dirty="0" err="1">
                <a:solidFill>
                  <a:srgbClr val="ECECEC"/>
                </a:solidFill>
                <a:effectLst/>
                <a:latin typeface="Söhne"/>
              </a:rPr>
              <a:t>generate_candidates</a:t>
            </a:r>
            <a:r>
              <a:rPr lang="fr-FR" b="0" i="0" noProof="0" dirty="0">
                <a:solidFill>
                  <a:srgbClr val="ECECEC"/>
                </a:solidFill>
                <a:effectLst/>
                <a:latin typeface="Söhne"/>
              </a:rPr>
              <a:t>.</a:t>
            </a:r>
          </a:p>
          <a:p>
            <a:pPr marL="1143000" lvl="2" indent="-228600" algn="l">
              <a:buFont typeface="+mj-lt"/>
              <a:buAutoNum type="arabicPeriod"/>
            </a:pPr>
            <a:r>
              <a:rPr lang="fr-FR" b="0" i="0" noProof="0" dirty="0">
                <a:solidFill>
                  <a:srgbClr val="ECECEC"/>
                </a:solidFill>
                <a:effectLst/>
                <a:latin typeface="Söhne"/>
              </a:rPr>
              <a:t>Le compteur k est incrémenté.</a:t>
            </a:r>
          </a:p>
          <a:p>
            <a:pPr algn="l">
              <a:buFont typeface="+mj-lt"/>
              <a:buAutoNum type="arabicPeriod"/>
            </a:pPr>
            <a:r>
              <a:rPr lang="fr-FR" b="1" i="0" noProof="0" dirty="0">
                <a:solidFill>
                  <a:srgbClr val="ECECEC"/>
                </a:solidFill>
                <a:effectLst/>
                <a:latin typeface="Söhne"/>
              </a:rPr>
              <a:t>Génération des règles d'association</a:t>
            </a:r>
            <a:r>
              <a:rPr lang="fr-FR" b="0" i="0" noProof="0" dirty="0">
                <a:solidFill>
                  <a:srgbClr val="ECECEC"/>
                </a:solidFill>
                <a:effectLst/>
                <a:latin typeface="Söhne"/>
              </a:rPr>
              <a:t> :</a:t>
            </a:r>
          </a:p>
          <a:p>
            <a:pPr marL="742950" lvl="1" indent="-285750" algn="l">
              <a:buFont typeface="+mj-lt"/>
              <a:buAutoNum type="arabicPeriod"/>
            </a:pPr>
            <a:r>
              <a:rPr lang="fr-FR" b="0" i="0" noProof="0" dirty="0">
                <a:solidFill>
                  <a:srgbClr val="ECECEC"/>
                </a:solidFill>
                <a:effectLst/>
                <a:latin typeface="Söhne"/>
              </a:rPr>
              <a:t>Une fois que tous les ensembles d'items fréquents ont été découverts, les règles d'association sont générées à partir de l'ensemble d'items fréquents final à l'aide de la fonction </a:t>
            </a:r>
            <a:r>
              <a:rPr lang="fr-FR" b="0" i="0" noProof="0" dirty="0" err="1">
                <a:solidFill>
                  <a:srgbClr val="ECECEC"/>
                </a:solidFill>
                <a:effectLst/>
                <a:latin typeface="Söhne"/>
              </a:rPr>
              <a:t>generate_rules</a:t>
            </a:r>
            <a:r>
              <a:rPr lang="fr-FR" b="0" i="0" noProof="0" dirty="0">
                <a:solidFill>
                  <a:srgbClr val="ECECEC"/>
                </a:solidFill>
                <a:effectLst/>
                <a:latin typeface="Söhne"/>
              </a:rPr>
              <a:t>.</a:t>
            </a:r>
          </a:p>
          <a:p>
            <a:pPr algn="l"/>
            <a:r>
              <a:rPr lang="en-US" b="0" i="0" dirty="0">
                <a:solidFill>
                  <a:srgbClr val="ECECEC"/>
                </a:solidFill>
                <a:effectLst/>
                <a:latin typeface="Söhne"/>
              </a:rPr>
              <a:t>Dans la </a:t>
            </a:r>
            <a:r>
              <a:rPr lang="en-US" b="0" i="0" dirty="0" err="1">
                <a:solidFill>
                  <a:srgbClr val="ECECEC"/>
                </a:solidFill>
                <a:effectLst/>
                <a:latin typeface="Söhne"/>
              </a:rPr>
              <a:t>ligne</a:t>
            </a:r>
            <a:r>
              <a:rPr lang="en-US" b="0" i="0" dirty="0">
                <a:solidFill>
                  <a:srgbClr val="ECECEC"/>
                </a:solidFill>
                <a:effectLst/>
                <a:latin typeface="Söhne"/>
              </a:rPr>
              <a:t> rules = </a:t>
            </a:r>
            <a:r>
              <a:rPr lang="en-US" b="0" i="0" dirty="0" err="1">
                <a:solidFill>
                  <a:srgbClr val="ECECEC"/>
                </a:solidFill>
                <a:effectLst/>
                <a:latin typeface="Söhne"/>
              </a:rPr>
              <a:t>generate_rules</a:t>
            </a:r>
            <a:r>
              <a:rPr lang="en-US" b="0" i="0" dirty="0">
                <a:solidFill>
                  <a:srgbClr val="ECECEC"/>
                </a:solidFill>
                <a:effectLst/>
                <a:latin typeface="Söhne"/>
              </a:rPr>
              <a:t>(</a:t>
            </a:r>
            <a:r>
              <a:rPr lang="en-US" b="0" i="0" dirty="0" err="1">
                <a:solidFill>
                  <a:srgbClr val="ECECEC"/>
                </a:solidFill>
                <a:effectLst/>
                <a:latin typeface="Söhne"/>
              </a:rPr>
              <a:t>set.union</a:t>
            </a:r>
            <a:r>
              <a:rPr lang="en-US" b="0" i="0" dirty="0">
                <a:solidFill>
                  <a:srgbClr val="ECECEC"/>
                </a:solidFill>
                <a:effectLst/>
                <a:latin typeface="Söhne"/>
              </a:rPr>
              <a:t>(*</a:t>
            </a:r>
            <a:r>
              <a:rPr lang="en-US" b="0" i="0" dirty="0" err="1">
                <a:solidFill>
                  <a:srgbClr val="ECECEC"/>
                </a:solidFill>
                <a:effectLst/>
                <a:latin typeface="Söhne"/>
              </a:rPr>
              <a:t>frequent_itemsets</a:t>
            </a:r>
            <a:r>
              <a:rPr lang="en-US" b="0" i="0" dirty="0">
                <a:solidFill>
                  <a:srgbClr val="ECECEC"/>
                </a:solidFill>
                <a:effectLst/>
                <a:latin typeface="Söhne"/>
              </a:rPr>
              <a:t>), </a:t>
            </a:r>
            <a:r>
              <a:rPr lang="en-US" b="0" i="0" dirty="0" err="1">
                <a:solidFill>
                  <a:srgbClr val="ECECEC"/>
                </a:solidFill>
                <a:effectLst/>
                <a:latin typeface="Söhne"/>
              </a:rPr>
              <a:t>support_data</a:t>
            </a:r>
            <a:r>
              <a:rPr lang="en-US" b="0" i="0" dirty="0">
                <a:solidFill>
                  <a:srgbClr val="ECECEC"/>
                </a:solidFill>
                <a:effectLst/>
                <a:latin typeface="Söhne"/>
              </a:rPr>
              <a:t>, </a:t>
            </a:r>
            <a:r>
              <a:rPr lang="en-US" b="0" i="0" dirty="0" err="1">
                <a:solidFill>
                  <a:srgbClr val="ECECEC"/>
                </a:solidFill>
                <a:effectLst/>
                <a:latin typeface="Söhne"/>
              </a:rPr>
              <a:t>min_confidence</a:t>
            </a:r>
            <a:r>
              <a:rPr lang="en-US" b="0" i="0" dirty="0">
                <a:solidFill>
                  <a:srgbClr val="ECECEC"/>
                </a:solidFill>
                <a:effectLst/>
                <a:latin typeface="Söhne"/>
              </a:rPr>
              <a:t>, </a:t>
            </a:r>
            <a:r>
              <a:rPr lang="en-US" b="0" i="0" dirty="0" err="1">
                <a:solidFill>
                  <a:srgbClr val="ECECEC"/>
                </a:solidFill>
                <a:effectLst/>
                <a:latin typeface="Söhne"/>
              </a:rPr>
              <a:t>min_lift</a:t>
            </a:r>
            <a:r>
              <a:rPr lang="en-US" b="0" i="0" dirty="0">
                <a:solidFill>
                  <a:srgbClr val="ECECEC"/>
                </a:solidFill>
                <a:effectLst/>
                <a:latin typeface="Söhne"/>
              </a:rPr>
              <a:t>, </a:t>
            </a:r>
            <a:r>
              <a:rPr lang="en-US" b="0" i="0" dirty="0" err="1">
                <a:solidFill>
                  <a:srgbClr val="ECECEC"/>
                </a:solidFill>
                <a:effectLst/>
                <a:latin typeface="Söhne"/>
              </a:rPr>
              <a:t>min_length</a:t>
            </a:r>
            <a:r>
              <a:rPr lang="en-US" b="0" i="0" dirty="0">
                <a:solidFill>
                  <a:srgbClr val="ECECEC"/>
                </a:solidFill>
                <a:effectLst/>
                <a:latin typeface="Söhne"/>
              </a:rPr>
              <a:t>), nous </a:t>
            </a:r>
            <a:r>
              <a:rPr lang="en-US" b="0" i="0" dirty="0" err="1">
                <a:solidFill>
                  <a:srgbClr val="ECECEC"/>
                </a:solidFill>
                <a:effectLst/>
                <a:latin typeface="Söhne"/>
              </a:rPr>
              <a:t>générons</a:t>
            </a:r>
            <a:r>
              <a:rPr lang="en-US" b="0" i="0" dirty="0">
                <a:solidFill>
                  <a:srgbClr val="ECECEC"/>
                </a:solidFill>
                <a:effectLst/>
                <a:latin typeface="Söhne"/>
              </a:rPr>
              <a:t> les </a:t>
            </a:r>
            <a:r>
              <a:rPr lang="en-US" b="0" i="0" dirty="0" err="1">
                <a:solidFill>
                  <a:srgbClr val="ECECEC"/>
                </a:solidFill>
                <a:effectLst/>
                <a:latin typeface="Söhne"/>
              </a:rPr>
              <a:t>règles</a:t>
            </a:r>
            <a:r>
              <a:rPr lang="en-US" b="0" i="0" dirty="0">
                <a:solidFill>
                  <a:srgbClr val="ECECEC"/>
                </a:solidFill>
                <a:effectLst/>
                <a:latin typeface="Söhne"/>
              </a:rPr>
              <a:t> </a:t>
            </a:r>
            <a:r>
              <a:rPr lang="en-US" b="0" i="0" dirty="0" err="1">
                <a:solidFill>
                  <a:srgbClr val="ECECEC"/>
                </a:solidFill>
                <a:effectLst/>
                <a:latin typeface="Söhne"/>
              </a:rPr>
              <a:t>d'association</a:t>
            </a:r>
            <a:r>
              <a:rPr lang="en-US" b="0" i="0" dirty="0">
                <a:solidFill>
                  <a:srgbClr val="ECECEC"/>
                </a:solidFill>
                <a:effectLst/>
                <a:latin typeface="Söhne"/>
              </a:rPr>
              <a:t> </a:t>
            </a:r>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appelant</a:t>
            </a:r>
            <a:r>
              <a:rPr lang="en-US" b="0" i="0" dirty="0">
                <a:solidFill>
                  <a:srgbClr val="ECECEC"/>
                </a:solidFill>
                <a:effectLst/>
                <a:latin typeface="Söhne"/>
              </a:rPr>
              <a:t> la </a:t>
            </a:r>
            <a:r>
              <a:rPr lang="en-US" b="0" i="0" dirty="0" err="1">
                <a:solidFill>
                  <a:srgbClr val="ECECEC"/>
                </a:solidFill>
                <a:effectLst/>
                <a:latin typeface="Söhne"/>
              </a:rPr>
              <a:t>fonction</a:t>
            </a:r>
            <a:r>
              <a:rPr lang="en-US" b="0" i="0" dirty="0">
                <a:solidFill>
                  <a:srgbClr val="ECECEC"/>
                </a:solidFill>
                <a:effectLst/>
                <a:latin typeface="Söhne"/>
              </a:rPr>
              <a:t> </a:t>
            </a:r>
            <a:r>
              <a:rPr lang="en-US" b="0" i="0" dirty="0" err="1">
                <a:solidFill>
                  <a:srgbClr val="ECECEC"/>
                </a:solidFill>
                <a:effectLst/>
                <a:latin typeface="Söhne"/>
              </a:rPr>
              <a:t>generate_rules</a:t>
            </a:r>
            <a:r>
              <a:rPr lang="en-US" b="0" i="0" dirty="0">
                <a:solidFill>
                  <a:srgbClr val="ECECEC"/>
                </a:solidFill>
                <a:effectLst/>
                <a:latin typeface="Söhne"/>
              </a:rPr>
              <a:t>. </a:t>
            </a:r>
            <a:r>
              <a:rPr lang="en-US" b="0" i="0" dirty="0" err="1">
                <a:solidFill>
                  <a:srgbClr val="ECECEC"/>
                </a:solidFill>
                <a:effectLst/>
                <a:latin typeface="Söhne"/>
              </a:rPr>
              <a:t>Voici</a:t>
            </a:r>
            <a:r>
              <a:rPr lang="en-US" b="0" i="0" dirty="0">
                <a:solidFill>
                  <a:srgbClr val="ECECEC"/>
                </a:solidFill>
                <a:effectLst/>
                <a:latin typeface="Söhne"/>
              </a:rPr>
              <a:t> </a:t>
            </a:r>
            <a:r>
              <a:rPr lang="en-US" b="0" i="0" dirty="0" err="1">
                <a:solidFill>
                  <a:srgbClr val="ECECEC"/>
                </a:solidFill>
                <a:effectLst/>
                <a:latin typeface="Söhne"/>
              </a:rPr>
              <a:t>ce</a:t>
            </a:r>
            <a:r>
              <a:rPr lang="en-US" b="0" i="0" dirty="0">
                <a:solidFill>
                  <a:srgbClr val="ECECEC"/>
                </a:solidFill>
                <a:effectLst/>
                <a:latin typeface="Söhne"/>
              </a:rPr>
              <a:t> que </a:t>
            </a:r>
            <a:r>
              <a:rPr lang="en-US" b="0" i="0" dirty="0" err="1">
                <a:solidFill>
                  <a:srgbClr val="ECECEC"/>
                </a:solidFill>
                <a:effectLst/>
                <a:latin typeface="Söhne"/>
              </a:rPr>
              <a:t>chaque</a:t>
            </a:r>
            <a:r>
              <a:rPr lang="en-US" b="0" i="0" dirty="0">
                <a:solidFill>
                  <a:srgbClr val="ECECEC"/>
                </a:solidFill>
                <a:effectLst/>
                <a:latin typeface="Söhne"/>
              </a:rPr>
              <a:t> argument </a:t>
            </a:r>
            <a:r>
              <a:rPr lang="en-US" b="0" i="0" dirty="0" err="1">
                <a:solidFill>
                  <a:srgbClr val="ECECEC"/>
                </a:solidFill>
                <a:effectLst/>
                <a:latin typeface="Söhne"/>
              </a:rPr>
              <a:t>représente</a:t>
            </a:r>
            <a:r>
              <a:rPr lang="en-US" b="0" i="0" dirty="0">
                <a:solidFill>
                  <a:srgbClr val="ECECEC"/>
                </a:solidFill>
                <a:effectLst/>
                <a:latin typeface="Söhne"/>
              </a:rPr>
              <a:t> dans </a:t>
            </a:r>
            <a:r>
              <a:rPr lang="en-US" b="0" i="0" dirty="0" err="1">
                <a:solidFill>
                  <a:srgbClr val="ECECEC"/>
                </a:solidFill>
                <a:effectLst/>
                <a:latin typeface="Söhne"/>
              </a:rPr>
              <a:t>cet</a:t>
            </a:r>
            <a:r>
              <a:rPr lang="en-US" b="0" i="0" dirty="0">
                <a:solidFill>
                  <a:srgbClr val="ECECEC"/>
                </a:solidFill>
                <a:effectLst/>
                <a:latin typeface="Söhne"/>
              </a:rPr>
              <a:t> </a:t>
            </a:r>
            <a:r>
              <a:rPr lang="en-US" b="0" i="0" dirty="0" err="1">
                <a:solidFill>
                  <a:srgbClr val="ECECEC"/>
                </a:solidFill>
                <a:effectLst/>
                <a:latin typeface="Söhne"/>
              </a:rPr>
              <a:t>appel</a:t>
            </a:r>
            <a:r>
              <a:rPr lang="en-US" b="0" i="0" dirty="0">
                <a:solidFill>
                  <a:srgbClr val="ECECEC"/>
                </a:solidFill>
                <a:effectLst/>
                <a:latin typeface="Söhne"/>
              </a:rPr>
              <a:t> :</a:t>
            </a:r>
          </a:p>
          <a:p>
            <a:pPr algn="l">
              <a:buFont typeface="Arial" panose="020B0604020202020204" pitchFamily="34" charset="0"/>
              <a:buChar char="•"/>
            </a:pPr>
            <a:r>
              <a:rPr lang="en-US" b="0" i="0" dirty="0" err="1">
                <a:solidFill>
                  <a:srgbClr val="ECECEC"/>
                </a:solidFill>
                <a:effectLst/>
                <a:latin typeface="Söhne"/>
              </a:rPr>
              <a:t>set.union</a:t>
            </a:r>
            <a:r>
              <a:rPr lang="en-US" b="0" i="0" dirty="0">
                <a:solidFill>
                  <a:srgbClr val="ECECEC"/>
                </a:solidFill>
                <a:effectLst/>
                <a:latin typeface="Söhne"/>
              </a:rPr>
              <a:t>(*</a:t>
            </a:r>
            <a:r>
              <a:rPr lang="en-US" b="0" i="0" dirty="0" err="1">
                <a:solidFill>
                  <a:srgbClr val="ECECEC"/>
                </a:solidFill>
                <a:effectLst/>
                <a:latin typeface="Söhne"/>
              </a:rPr>
              <a:t>frequent_itemsets</a:t>
            </a:r>
            <a:r>
              <a:rPr lang="en-US" b="0" i="0" dirty="0">
                <a:solidFill>
                  <a:srgbClr val="ECECEC"/>
                </a:solidFill>
                <a:effectLst/>
                <a:latin typeface="Söhne"/>
              </a:rPr>
              <a:t>): </a:t>
            </a:r>
            <a:r>
              <a:rPr lang="en-US" b="0" i="0" dirty="0" err="1">
                <a:solidFill>
                  <a:srgbClr val="ECECEC"/>
                </a:solidFill>
                <a:effectLst/>
                <a:latin typeface="Söhne"/>
              </a:rPr>
              <a:t>Cet</a:t>
            </a:r>
            <a:r>
              <a:rPr lang="en-US" b="0" i="0" dirty="0">
                <a:solidFill>
                  <a:srgbClr val="ECECEC"/>
                </a:solidFill>
                <a:effectLst/>
                <a:latin typeface="Söhne"/>
              </a:rPr>
              <a:t> argument combine </a:t>
            </a:r>
            <a:r>
              <a:rPr lang="en-US" b="0" i="0" dirty="0" err="1">
                <a:solidFill>
                  <a:srgbClr val="ECECEC"/>
                </a:solidFill>
                <a:effectLst/>
                <a:latin typeface="Söhne"/>
              </a:rPr>
              <a:t>tous</a:t>
            </a:r>
            <a:r>
              <a:rPr lang="en-US" b="0" i="0" dirty="0">
                <a:solidFill>
                  <a:srgbClr val="ECECEC"/>
                </a:solidFill>
                <a:effectLst/>
                <a:latin typeface="Söhne"/>
              </a:rPr>
              <a:t> les ensembles </a:t>
            </a:r>
            <a:r>
              <a:rPr lang="en-US" b="0" i="0" dirty="0" err="1">
                <a:solidFill>
                  <a:srgbClr val="ECECEC"/>
                </a:solidFill>
                <a:effectLst/>
                <a:latin typeface="Söhne"/>
              </a:rPr>
              <a:t>d'éléments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a:t>
            </a:r>
            <a:r>
              <a:rPr lang="en-US" b="0" i="0" dirty="0" err="1">
                <a:solidFill>
                  <a:srgbClr val="ECECEC"/>
                </a:solidFill>
                <a:effectLst/>
                <a:latin typeface="Söhne"/>
              </a:rPr>
              <a:t>frequent_itemsets</a:t>
            </a:r>
            <a:r>
              <a:rPr lang="en-US" b="0" i="0" dirty="0">
                <a:solidFill>
                  <a:srgbClr val="ECECEC"/>
                </a:solidFill>
                <a:effectLst/>
                <a:latin typeface="Söhne"/>
              </a:rPr>
              <a:t>) </a:t>
            </a:r>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seule</a:t>
            </a:r>
            <a:r>
              <a:rPr lang="en-US" b="0" i="0" dirty="0">
                <a:solidFill>
                  <a:srgbClr val="ECECEC"/>
                </a:solidFill>
                <a:effectLst/>
                <a:latin typeface="Söhne"/>
              </a:rPr>
              <a:t> structure de </a:t>
            </a:r>
            <a:r>
              <a:rPr lang="en-US" b="0" i="0" dirty="0" err="1">
                <a:solidFill>
                  <a:srgbClr val="ECECEC"/>
                </a:solidFill>
                <a:effectLst/>
                <a:latin typeface="Söhne"/>
              </a:rPr>
              <a:t>données</a:t>
            </a:r>
            <a:r>
              <a:rPr lang="en-US" b="0" i="0" dirty="0">
                <a:solidFill>
                  <a:srgbClr val="ECECEC"/>
                </a:solidFill>
                <a:effectLst/>
                <a:latin typeface="Söhne"/>
              </a:rPr>
              <a:t>. </a:t>
            </a:r>
            <a:r>
              <a:rPr lang="en-US" b="0" i="0" dirty="0" err="1">
                <a:solidFill>
                  <a:srgbClr val="ECECEC"/>
                </a:solidFill>
                <a:effectLst/>
                <a:latin typeface="Söhne"/>
              </a:rPr>
              <a:t>set.union</a:t>
            </a:r>
            <a:r>
              <a:rPr lang="en-US" b="0" i="0" dirty="0">
                <a:solidFill>
                  <a:srgbClr val="ECECEC"/>
                </a:solidFill>
                <a:effectLst/>
                <a:latin typeface="Söhne"/>
              </a:rPr>
              <a:t> </a:t>
            </a:r>
            <a:r>
              <a:rPr lang="en-US" b="0" i="0" dirty="0" err="1">
                <a:solidFill>
                  <a:srgbClr val="ECECEC"/>
                </a:solidFill>
                <a:effectLst/>
                <a:latin typeface="Söhne"/>
              </a:rPr>
              <a:t>prend</a:t>
            </a:r>
            <a:r>
              <a:rPr lang="en-US" b="0" i="0" dirty="0">
                <a:solidFill>
                  <a:srgbClr val="ECECEC"/>
                </a:solidFill>
                <a:effectLst/>
                <a:latin typeface="Söhne"/>
              </a:rPr>
              <a:t> </a:t>
            </a:r>
            <a:r>
              <a:rPr lang="en-US" b="0" i="0" dirty="0" err="1">
                <a:solidFill>
                  <a:srgbClr val="ECECEC"/>
                </a:solidFill>
                <a:effectLst/>
                <a:latin typeface="Söhne"/>
              </a:rPr>
              <a:t>plusieurs</a:t>
            </a:r>
            <a:r>
              <a:rPr lang="en-US" b="0" i="0" dirty="0">
                <a:solidFill>
                  <a:srgbClr val="ECECEC"/>
                </a:solidFill>
                <a:effectLst/>
                <a:latin typeface="Söhne"/>
              </a:rPr>
              <a:t> ensembles </a:t>
            </a:r>
            <a:r>
              <a:rPr lang="en-US" b="0" i="0" dirty="0" err="1">
                <a:solidFill>
                  <a:srgbClr val="ECECEC"/>
                </a:solidFill>
                <a:effectLst/>
                <a:latin typeface="Söhne"/>
              </a:rPr>
              <a:t>comme</a:t>
            </a:r>
            <a:r>
              <a:rPr lang="en-US" b="0" i="0" dirty="0">
                <a:solidFill>
                  <a:srgbClr val="ECECEC"/>
                </a:solidFill>
                <a:effectLst/>
                <a:latin typeface="Söhne"/>
              </a:rPr>
              <a:t> arguments et </a:t>
            </a:r>
            <a:r>
              <a:rPr lang="en-US" b="0" i="0" dirty="0" err="1">
                <a:solidFill>
                  <a:srgbClr val="ECECEC"/>
                </a:solidFill>
                <a:effectLst/>
                <a:latin typeface="Söhne"/>
              </a:rPr>
              <a:t>renvoie</a:t>
            </a:r>
            <a:r>
              <a:rPr lang="en-US" b="0" i="0" dirty="0">
                <a:solidFill>
                  <a:srgbClr val="ECECEC"/>
                </a:solidFill>
                <a:effectLst/>
                <a:latin typeface="Söhne"/>
              </a:rPr>
              <a:t> </a:t>
            </a:r>
            <a:r>
              <a:rPr lang="en-US" b="0" i="0" dirty="0" err="1">
                <a:solidFill>
                  <a:srgbClr val="ECECEC"/>
                </a:solidFill>
                <a:effectLst/>
                <a:latin typeface="Söhne"/>
              </a:rPr>
              <a:t>l'union</a:t>
            </a:r>
            <a:r>
              <a:rPr lang="en-US" b="0" i="0" dirty="0">
                <a:solidFill>
                  <a:srgbClr val="ECECEC"/>
                </a:solidFill>
                <a:effectLst/>
                <a:latin typeface="Söhne"/>
              </a:rPr>
              <a:t> de </a:t>
            </a:r>
            <a:r>
              <a:rPr lang="en-US" b="0" i="0" dirty="0" err="1">
                <a:solidFill>
                  <a:srgbClr val="ECECEC"/>
                </a:solidFill>
                <a:effectLst/>
                <a:latin typeface="Söhne"/>
              </a:rPr>
              <a:t>ces</a:t>
            </a:r>
            <a:r>
              <a:rPr lang="en-US" b="0" i="0" dirty="0">
                <a:solidFill>
                  <a:srgbClr val="ECECEC"/>
                </a:solidFill>
                <a:effectLst/>
                <a:latin typeface="Söhne"/>
              </a:rPr>
              <a:t> ensembles. </a:t>
            </a:r>
            <a:r>
              <a:rPr lang="en-US" b="0" i="0" dirty="0" err="1">
                <a:solidFill>
                  <a:srgbClr val="ECECEC"/>
                </a:solidFill>
                <a:effectLst/>
                <a:latin typeface="Söhne"/>
              </a:rPr>
              <a:t>L'opérateur</a:t>
            </a:r>
            <a:r>
              <a:rPr lang="en-US" b="0" i="0" dirty="0">
                <a:solidFill>
                  <a:srgbClr val="ECECEC"/>
                </a:solidFill>
                <a:effectLst/>
                <a:latin typeface="Söhne"/>
              </a:rPr>
              <a:t> * </a:t>
            </a:r>
            <a:r>
              <a:rPr lang="en-US" b="0" i="0" dirty="0" err="1">
                <a:solidFill>
                  <a:srgbClr val="ECECEC"/>
                </a:solidFill>
                <a:effectLst/>
                <a:latin typeface="Söhne"/>
              </a:rPr>
              <a:t>décompacte</a:t>
            </a:r>
            <a:r>
              <a:rPr lang="en-US" b="0" i="0" dirty="0">
                <a:solidFill>
                  <a:srgbClr val="ECECEC"/>
                </a:solidFill>
                <a:effectLst/>
                <a:latin typeface="Söhne"/>
              </a:rPr>
              <a:t> la </a:t>
            </a:r>
            <a:r>
              <a:rPr lang="en-US" b="0" i="0" dirty="0" err="1">
                <a:solidFill>
                  <a:srgbClr val="ECECEC"/>
                </a:solidFill>
                <a:effectLst/>
                <a:latin typeface="Söhne"/>
              </a:rPr>
              <a:t>liste</a:t>
            </a:r>
            <a:r>
              <a:rPr lang="en-US" b="0" i="0" dirty="0">
                <a:solidFill>
                  <a:srgbClr val="ECECEC"/>
                </a:solidFill>
                <a:effectLst/>
                <a:latin typeface="Söhne"/>
              </a:rPr>
              <a:t> </a:t>
            </a:r>
            <a:r>
              <a:rPr lang="en-US" b="0" i="0" dirty="0" err="1">
                <a:solidFill>
                  <a:srgbClr val="ECECEC"/>
                </a:solidFill>
                <a:effectLst/>
                <a:latin typeface="Söhne"/>
              </a:rPr>
              <a:t>frequent_itemsets</a:t>
            </a:r>
            <a:r>
              <a:rPr lang="en-US" b="0" i="0" dirty="0">
                <a:solidFill>
                  <a:srgbClr val="ECECEC"/>
                </a:solidFill>
                <a:effectLst/>
                <a:latin typeface="Söhne"/>
              </a:rPr>
              <a:t> pour que </a:t>
            </a:r>
            <a:r>
              <a:rPr lang="en-US" b="0" i="0" dirty="0" err="1">
                <a:solidFill>
                  <a:srgbClr val="ECECEC"/>
                </a:solidFill>
                <a:effectLst/>
                <a:latin typeface="Söhne"/>
              </a:rPr>
              <a:t>chaque</a:t>
            </a:r>
            <a:r>
              <a:rPr lang="en-US" b="0" i="0" dirty="0">
                <a:solidFill>
                  <a:srgbClr val="ECECEC"/>
                </a:solidFill>
                <a:effectLst/>
                <a:latin typeface="Söhne"/>
              </a:rPr>
              <a:t> ensemble </a:t>
            </a:r>
            <a:r>
              <a:rPr lang="en-US" b="0" i="0" dirty="0" err="1">
                <a:solidFill>
                  <a:srgbClr val="ECECEC"/>
                </a:solidFill>
                <a:effectLst/>
                <a:latin typeface="Söhne"/>
              </a:rPr>
              <a:t>d'éléments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a:t>
            </a:r>
            <a:r>
              <a:rPr lang="en-US" b="0" i="0" dirty="0" err="1">
                <a:solidFill>
                  <a:srgbClr val="ECECEC"/>
                </a:solidFill>
                <a:effectLst/>
                <a:latin typeface="Söhne"/>
              </a:rPr>
              <a:t>soit</a:t>
            </a:r>
            <a:r>
              <a:rPr lang="en-US" b="0" i="0" dirty="0">
                <a:solidFill>
                  <a:srgbClr val="ECECEC"/>
                </a:solidFill>
                <a:effectLst/>
                <a:latin typeface="Söhne"/>
              </a:rPr>
              <a:t> passé </a:t>
            </a:r>
            <a:r>
              <a:rPr lang="en-US" b="0" i="0" dirty="0" err="1">
                <a:solidFill>
                  <a:srgbClr val="ECECEC"/>
                </a:solidFill>
                <a:effectLst/>
                <a:latin typeface="Söhne"/>
              </a:rPr>
              <a:t>comme</a:t>
            </a:r>
            <a:r>
              <a:rPr lang="en-US" b="0" i="0" dirty="0">
                <a:solidFill>
                  <a:srgbClr val="ECECEC"/>
                </a:solidFill>
                <a:effectLst/>
                <a:latin typeface="Söhne"/>
              </a:rPr>
              <a:t> un argument distinct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set.union</a:t>
            </a:r>
            <a:r>
              <a:rPr lang="en-US" b="0" i="0" dirty="0">
                <a:solidFill>
                  <a:srgbClr val="ECECEC"/>
                </a:solidFill>
                <a:effectLst/>
                <a:latin typeface="Söhne"/>
              </a:rPr>
              <a:t>.</a:t>
            </a:r>
          </a:p>
          <a:p>
            <a:pPr algn="l">
              <a:buFont typeface="Arial" panose="020B0604020202020204" pitchFamily="34" charset="0"/>
              <a:buChar char="•"/>
            </a:pPr>
            <a:r>
              <a:rPr lang="en-US" b="0" i="0" dirty="0" err="1">
                <a:solidFill>
                  <a:srgbClr val="ECECEC"/>
                </a:solidFill>
                <a:effectLst/>
                <a:latin typeface="Söhne"/>
              </a:rPr>
              <a:t>support_data</a:t>
            </a:r>
            <a:r>
              <a:rPr lang="en-US" b="0" i="0" dirty="0">
                <a:solidFill>
                  <a:srgbClr val="ECECEC"/>
                </a:solidFill>
                <a:effectLst/>
                <a:latin typeface="Söhne"/>
              </a:rPr>
              <a:t>: </a:t>
            </a:r>
            <a:r>
              <a:rPr lang="en-US" b="0" i="0" dirty="0" err="1">
                <a:solidFill>
                  <a:srgbClr val="ECECEC"/>
                </a:solidFill>
                <a:effectLst/>
                <a:latin typeface="Söhne"/>
              </a:rPr>
              <a:t>Cet</a:t>
            </a:r>
            <a:r>
              <a:rPr lang="en-US" b="0" i="0" dirty="0">
                <a:solidFill>
                  <a:srgbClr val="ECECEC"/>
                </a:solidFill>
                <a:effectLst/>
                <a:latin typeface="Söhne"/>
              </a:rPr>
              <a:t> argument </a:t>
            </a:r>
            <a:r>
              <a:rPr lang="en-US" b="0" i="0" dirty="0" err="1">
                <a:solidFill>
                  <a:srgbClr val="ECECEC"/>
                </a:solidFill>
                <a:effectLst/>
                <a:latin typeface="Söhne"/>
              </a:rPr>
              <a:t>est</a:t>
            </a:r>
            <a:r>
              <a:rPr lang="en-US" b="0" i="0" dirty="0">
                <a:solidFill>
                  <a:srgbClr val="ECECEC"/>
                </a:solidFill>
                <a:effectLst/>
                <a:latin typeface="Söhne"/>
              </a:rPr>
              <a:t> un </a:t>
            </a:r>
            <a:r>
              <a:rPr lang="en-US" b="0" i="0" dirty="0" err="1">
                <a:solidFill>
                  <a:srgbClr val="ECECEC"/>
                </a:solidFill>
                <a:effectLst/>
                <a:latin typeface="Söhne"/>
              </a:rPr>
              <a:t>dictionnaire</a:t>
            </a:r>
            <a:r>
              <a:rPr lang="en-US" b="0" i="0" dirty="0">
                <a:solidFill>
                  <a:srgbClr val="ECECEC"/>
                </a:solidFill>
                <a:effectLst/>
                <a:latin typeface="Söhne"/>
              </a:rPr>
              <a:t> qui </a:t>
            </a:r>
            <a:r>
              <a:rPr lang="en-US" b="0" i="0" dirty="0" err="1">
                <a:solidFill>
                  <a:srgbClr val="ECECEC"/>
                </a:solidFill>
                <a:effectLst/>
                <a:latin typeface="Söhne"/>
              </a:rPr>
              <a:t>contient</a:t>
            </a:r>
            <a:r>
              <a:rPr lang="en-US" b="0" i="0" dirty="0">
                <a:solidFill>
                  <a:srgbClr val="ECECEC"/>
                </a:solidFill>
                <a:effectLst/>
                <a:latin typeface="Söhne"/>
              </a:rPr>
              <a:t> les </a:t>
            </a:r>
            <a:r>
              <a:rPr lang="en-US" b="0" i="0" dirty="0" err="1">
                <a:solidFill>
                  <a:srgbClr val="ECECEC"/>
                </a:solidFill>
                <a:effectLst/>
                <a:latin typeface="Söhne"/>
              </a:rPr>
              <a:t>valeurs</a:t>
            </a:r>
            <a:r>
              <a:rPr lang="en-US" b="0" i="0" dirty="0">
                <a:solidFill>
                  <a:srgbClr val="ECECEC"/>
                </a:solidFill>
                <a:effectLst/>
                <a:latin typeface="Söhne"/>
              </a:rPr>
              <a:t> de support pour </a:t>
            </a:r>
            <a:r>
              <a:rPr lang="en-US" b="0" i="0" dirty="0" err="1">
                <a:solidFill>
                  <a:srgbClr val="ECECEC"/>
                </a:solidFill>
                <a:effectLst/>
                <a:latin typeface="Söhne"/>
              </a:rPr>
              <a:t>chaque</a:t>
            </a:r>
            <a:r>
              <a:rPr lang="en-US" b="0" i="0" dirty="0">
                <a:solidFill>
                  <a:srgbClr val="ECECEC"/>
                </a:solidFill>
                <a:effectLst/>
                <a:latin typeface="Söhne"/>
              </a:rPr>
              <a:t> ensemble </a:t>
            </a:r>
            <a:r>
              <a:rPr lang="en-US" b="0" i="0" dirty="0" err="1">
                <a:solidFill>
                  <a:srgbClr val="ECECEC"/>
                </a:solidFill>
                <a:effectLst/>
                <a:latin typeface="Söhne"/>
              </a:rPr>
              <a:t>d'éléments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Les </a:t>
            </a:r>
            <a:r>
              <a:rPr lang="en-US" b="0" i="0" dirty="0" err="1">
                <a:solidFill>
                  <a:srgbClr val="ECECEC"/>
                </a:solidFill>
                <a:effectLst/>
                <a:latin typeface="Söhne"/>
              </a:rPr>
              <a:t>clés</a:t>
            </a:r>
            <a:r>
              <a:rPr lang="en-US" b="0" i="0" dirty="0">
                <a:solidFill>
                  <a:srgbClr val="ECECEC"/>
                </a:solidFill>
                <a:effectLst/>
                <a:latin typeface="Söhne"/>
              </a:rPr>
              <a:t> du </a:t>
            </a:r>
            <a:r>
              <a:rPr lang="en-US" b="0" i="0" dirty="0" err="1">
                <a:solidFill>
                  <a:srgbClr val="ECECEC"/>
                </a:solidFill>
                <a:effectLst/>
                <a:latin typeface="Söhne"/>
              </a:rPr>
              <a:t>dictionnaire</a:t>
            </a:r>
            <a:r>
              <a:rPr lang="en-US" b="0" i="0" dirty="0">
                <a:solidFill>
                  <a:srgbClr val="ECECEC"/>
                </a:solidFill>
                <a:effectLst/>
                <a:latin typeface="Söhne"/>
              </a:rPr>
              <a:t> </a:t>
            </a:r>
            <a:r>
              <a:rPr lang="en-US" b="0" i="0" dirty="0" err="1">
                <a:solidFill>
                  <a:srgbClr val="ECECEC"/>
                </a:solidFill>
                <a:effectLst/>
                <a:latin typeface="Söhne"/>
              </a:rPr>
              <a:t>sont</a:t>
            </a:r>
            <a:r>
              <a:rPr lang="en-US" b="0" i="0" dirty="0">
                <a:solidFill>
                  <a:srgbClr val="ECECEC"/>
                </a:solidFill>
                <a:effectLst/>
                <a:latin typeface="Söhne"/>
              </a:rPr>
              <a:t> les ensembles </a:t>
            </a:r>
            <a:r>
              <a:rPr lang="en-US" b="0" i="0" dirty="0" err="1">
                <a:solidFill>
                  <a:srgbClr val="ECECEC"/>
                </a:solidFill>
                <a:effectLst/>
                <a:latin typeface="Söhne"/>
              </a:rPr>
              <a:t>d'éléments</a:t>
            </a:r>
            <a:r>
              <a:rPr lang="en-US" b="0" i="0" dirty="0">
                <a:solidFill>
                  <a:srgbClr val="ECECEC"/>
                </a:solidFill>
                <a:effectLst/>
                <a:latin typeface="Söhne"/>
              </a:rPr>
              <a:t> </a:t>
            </a:r>
            <a:r>
              <a:rPr lang="en-US" b="0" i="0" dirty="0" err="1">
                <a:solidFill>
                  <a:srgbClr val="ECECEC"/>
                </a:solidFill>
                <a:effectLst/>
                <a:latin typeface="Söhne"/>
              </a:rPr>
              <a:t>fréquents</a:t>
            </a:r>
            <a:r>
              <a:rPr lang="en-US" b="0" i="0" dirty="0">
                <a:solidFill>
                  <a:srgbClr val="ECECEC"/>
                </a:solidFill>
                <a:effectLst/>
                <a:latin typeface="Söhne"/>
              </a:rPr>
              <a:t> et les </a:t>
            </a:r>
            <a:r>
              <a:rPr lang="en-US" b="0" i="0" dirty="0" err="1">
                <a:solidFill>
                  <a:srgbClr val="ECECEC"/>
                </a:solidFill>
                <a:effectLst/>
                <a:latin typeface="Söhne"/>
              </a:rPr>
              <a:t>valeurs</a:t>
            </a:r>
            <a:r>
              <a:rPr lang="en-US" b="0" i="0" dirty="0">
                <a:solidFill>
                  <a:srgbClr val="ECECEC"/>
                </a:solidFill>
                <a:effectLst/>
                <a:latin typeface="Söhne"/>
              </a:rPr>
              <a:t> </a:t>
            </a:r>
            <a:r>
              <a:rPr lang="en-US" b="0" i="0" dirty="0" err="1">
                <a:solidFill>
                  <a:srgbClr val="ECECEC"/>
                </a:solidFill>
                <a:effectLst/>
                <a:latin typeface="Söhne"/>
              </a:rPr>
              <a:t>sont</a:t>
            </a:r>
            <a:r>
              <a:rPr lang="en-US" b="0" i="0" dirty="0">
                <a:solidFill>
                  <a:srgbClr val="ECECEC"/>
                </a:solidFill>
                <a:effectLst/>
                <a:latin typeface="Söhne"/>
              </a:rPr>
              <a:t> les </a:t>
            </a:r>
            <a:r>
              <a:rPr lang="en-US" b="0" i="0" dirty="0" err="1">
                <a:solidFill>
                  <a:srgbClr val="ECECEC"/>
                </a:solidFill>
                <a:effectLst/>
                <a:latin typeface="Söhne"/>
              </a:rPr>
              <a:t>valeurs</a:t>
            </a:r>
            <a:r>
              <a:rPr lang="en-US" b="0" i="0" dirty="0">
                <a:solidFill>
                  <a:srgbClr val="ECECEC"/>
                </a:solidFill>
                <a:effectLst/>
                <a:latin typeface="Söhne"/>
              </a:rPr>
              <a:t> de support </a:t>
            </a:r>
            <a:r>
              <a:rPr lang="en-US" b="0" i="0" dirty="0" err="1">
                <a:solidFill>
                  <a:srgbClr val="ECECEC"/>
                </a:solidFill>
                <a:effectLst/>
                <a:latin typeface="Söhne"/>
              </a:rPr>
              <a:t>correspondantes</a:t>
            </a:r>
            <a:r>
              <a:rPr lang="en-US" b="0" i="0" dirty="0">
                <a:solidFill>
                  <a:srgbClr val="ECECEC"/>
                </a:solidFill>
                <a:effectLst/>
                <a:latin typeface="Söhne"/>
              </a:rPr>
              <a:t>.</a:t>
            </a:r>
          </a:p>
          <a:p>
            <a:pPr algn="l">
              <a:buFont typeface="Arial" panose="020B0604020202020204" pitchFamily="34" charset="0"/>
              <a:buChar char="•"/>
            </a:pPr>
            <a:r>
              <a:rPr lang="en-US" b="0" i="0" dirty="0" err="1">
                <a:solidFill>
                  <a:srgbClr val="ECECEC"/>
                </a:solidFill>
                <a:effectLst/>
                <a:latin typeface="Söhne"/>
              </a:rPr>
              <a:t>min_confidence</a:t>
            </a:r>
            <a:r>
              <a:rPr lang="en-US" b="0" i="0" dirty="0">
                <a:solidFill>
                  <a:srgbClr val="ECECEC"/>
                </a:solidFill>
                <a:effectLst/>
                <a:latin typeface="Söhne"/>
              </a:rPr>
              <a:t>: </a:t>
            </a:r>
            <a:r>
              <a:rPr lang="en-US" b="0" i="0" dirty="0" err="1">
                <a:solidFill>
                  <a:srgbClr val="ECECEC"/>
                </a:solidFill>
                <a:effectLst/>
                <a:latin typeface="Söhne"/>
              </a:rPr>
              <a:t>Cet</a:t>
            </a:r>
            <a:r>
              <a:rPr lang="en-US" b="0" i="0" dirty="0">
                <a:solidFill>
                  <a:srgbClr val="ECECEC"/>
                </a:solidFill>
                <a:effectLst/>
                <a:latin typeface="Söhne"/>
              </a:rPr>
              <a:t> argument </a:t>
            </a:r>
            <a:r>
              <a:rPr lang="en-US" b="0" i="0" dirty="0" err="1">
                <a:solidFill>
                  <a:srgbClr val="ECECEC"/>
                </a:solidFill>
                <a:effectLst/>
                <a:latin typeface="Söhne"/>
              </a:rPr>
              <a:t>représente</a:t>
            </a:r>
            <a:r>
              <a:rPr lang="en-US" b="0" i="0" dirty="0">
                <a:solidFill>
                  <a:srgbClr val="ECECEC"/>
                </a:solidFill>
                <a:effectLst/>
                <a:latin typeface="Söhne"/>
              </a:rPr>
              <a:t> le </a:t>
            </a:r>
            <a:r>
              <a:rPr lang="en-US" b="0" i="0" dirty="0" err="1">
                <a:solidFill>
                  <a:srgbClr val="ECECEC"/>
                </a:solidFill>
                <a:effectLst/>
                <a:latin typeface="Söhne"/>
              </a:rPr>
              <a:t>seuil</a:t>
            </a:r>
            <a:r>
              <a:rPr lang="en-US" b="0" i="0" dirty="0">
                <a:solidFill>
                  <a:srgbClr val="ECECEC"/>
                </a:solidFill>
                <a:effectLst/>
                <a:latin typeface="Söhne"/>
              </a:rPr>
              <a:t> de </a:t>
            </a:r>
            <a:r>
              <a:rPr lang="en-US" b="0" i="0" dirty="0" err="1">
                <a:solidFill>
                  <a:srgbClr val="ECECEC"/>
                </a:solidFill>
                <a:effectLst/>
                <a:latin typeface="Söhne"/>
              </a:rPr>
              <a:t>confiance</a:t>
            </a:r>
            <a:r>
              <a:rPr lang="en-US" b="0" i="0" dirty="0">
                <a:solidFill>
                  <a:srgbClr val="ECECEC"/>
                </a:solidFill>
                <a:effectLst/>
                <a:latin typeface="Söhne"/>
              </a:rPr>
              <a:t> minimum </a:t>
            </a:r>
            <a:r>
              <a:rPr lang="en-US" b="0" i="0" dirty="0" err="1">
                <a:solidFill>
                  <a:srgbClr val="ECECEC"/>
                </a:solidFill>
                <a:effectLst/>
                <a:latin typeface="Söhne"/>
              </a:rPr>
              <a:t>requis</a:t>
            </a:r>
            <a:r>
              <a:rPr lang="en-US" b="0" i="0" dirty="0">
                <a:solidFill>
                  <a:srgbClr val="ECECEC"/>
                </a:solidFill>
                <a:effectLst/>
                <a:latin typeface="Söhne"/>
              </a:rPr>
              <a:t> pour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règle</a:t>
            </a:r>
            <a:r>
              <a:rPr lang="en-US" b="0" i="0" dirty="0">
                <a:solidFill>
                  <a:srgbClr val="ECECEC"/>
                </a:solidFill>
                <a:effectLst/>
                <a:latin typeface="Söhne"/>
              </a:rPr>
              <a:t> </a:t>
            </a:r>
            <a:r>
              <a:rPr lang="en-US" b="0" i="0" dirty="0" err="1">
                <a:solidFill>
                  <a:srgbClr val="ECECEC"/>
                </a:solidFill>
                <a:effectLst/>
                <a:latin typeface="Söhne"/>
              </a:rPr>
              <a:t>d'association</a:t>
            </a:r>
            <a:r>
              <a:rPr lang="en-US" b="0" i="0" dirty="0">
                <a:solidFill>
                  <a:srgbClr val="ECECEC"/>
                </a:solidFill>
                <a:effectLst/>
                <a:latin typeface="Söhne"/>
              </a:rPr>
              <a:t>.</a:t>
            </a:r>
          </a:p>
          <a:p>
            <a:pPr algn="l">
              <a:buFont typeface="Arial" panose="020B0604020202020204" pitchFamily="34" charset="0"/>
              <a:buChar char="•"/>
            </a:pPr>
            <a:r>
              <a:rPr lang="en-US" b="0" i="0" dirty="0" err="1">
                <a:solidFill>
                  <a:srgbClr val="ECECEC"/>
                </a:solidFill>
                <a:effectLst/>
                <a:latin typeface="Söhne"/>
              </a:rPr>
              <a:t>min_lift</a:t>
            </a:r>
            <a:r>
              <a:rPr lang="en-US" b="0" i="0" dirty="0">
                <a:solidFill>
                  <a:srgbClr val="ECECEC"/>
                </a:solidFill>
                <a:effectLst/>
                <a:latin typeface="Söhne"/>
              </a:rPr>
              <a:t>: </a:t>
            </a:r>
            <a:r>
              <a:rPr lang="en-US" b="0" i="0" dirty="0" err="1">
                <a:solidFill>
                  <a:srgbClr val="ECECEC"/>
                </a:solidFill>
                <a:effectLst/>
                <a:latin typeface="Söhne"/>
              </a:rPr>
              <a:t>Cet</a:t>
            </a:r>
            <a:r>
              <a:rPr lang="en-US" b="0" i="0" dirty="0">
                <a:solidFill>
                  <a:srgbClr val="ECECEC"/>
                </a:solidFill>
                <a:effectLst/>
                <a:latin typeface="Söhne"/>
              </a:rPr>
              <a:t> argument </a:t>
            </a:r>
            <a:r>
              <a:rPr lang="en-US" b="0" i="0" dirty="0" err="1">
                <a:solidFill>
                  <a:srgbClr val="ECECEC"/>
                </a:solidFill>
                <a:effectLst/>
                <a:latin typeface="Söhne"/>
              </a:rPr>
              <a:t>représente</a:t>
            </a:r>
            <a:r>
              <a:rPr lang="en-US" b="0" i="0" dirty="0">
                <a:solidFill>
                  <a:srgbClr val="ECECEC"/>
                </a:solidFill>
                <a:effectLst/>
                <a:latin typeface="Söhne"/>
              </a:rPr>
              <a:t> le </a:t>
            </a:r>
            <a:r>
              <a:rPr lang="en-US" b="0" i="0" dirty="0" err="1">
                <a:solidFill>
                  <a:srgbClr val="ECECEC"/>
                </a:solidFill>
                <a:effectLst/>
                <a:latin typeface="Söhne"/>
              </a:rPr>
              <a:t>seuil</a:t>
            </a:r>
            <a:r>
              <a:rPr lang="en-US" b="0" i="0" dirty="0">
                <a:solidFill>
                  <a:srgbClr val="ECECEC"/>
                </a:solidFill>
                <a:effectLst/>
                <a:latin typeface="Söhne"/>
              </a:rPr>
              <a:t> de lift minimum </a:t>
            </a:r>
            <a:r>
              <a:rPr lang="en-US" b="0" i="0" dirty="0" err="1">
                <a:solidFill>
                  <a:srgbClr val="ECECEC"/>
                </a:solidFill>
                <a:effectLst/>
                <a:latin typeface="Söhne"/>
              </a:rPr>
              <a:t>requis</a:t>
            </a:r>
            <a:r>
              <a:rPr lang="en-US" b="0" i="0" dirty="0">
                <a:solidFill>
                  <a:srgbClr val="ECECEC"/>
                </a:solidFill>
                <a:effectLst/>
                <a:latin typeface="Söhne"/>
              </a:rPr>
              <a:t> pour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règle</a:t>
            </a:r>
            <a:r>
              <a:rPr lang="en-US" b="0" i="0" dirty="0">
                <a:solidFill>
                  <a:srgbClr val="ECECEC"/>
                </a:solidFill>
                <a:effectLst/>
                <a:latin typeface="Söhne"/>
              </a:rPr>
              <a:t> </a:t>
            </a:r>
            <a:r>
              <a:rPr lang="en-US" b="0" i="0" dirty="0" err="1">
                <a:solidFill>
                  <a:srgbClr val="ECECEC"/>
                </a:solidFill>
                <a:effectLst/>
                <a:latin typeface="Söhne"/>
              </a:rPr>
              <a:t>d'association</a:t>
            </a:r>
            <a:r>
              <a:rPr lang="en-US" b="0" i="0" dirty="0">
                <a:solidFill>
                  <a:srgbClr val="ECECEC"/>
                </a:solidFill>
                <a:effectLst/>
                <a:latin typeface="Söhne"/>
              </a:rPr>
              <a:t>.</a:t>
            </a:r>
          </a:p>
          <a:p>
            <a:pPr algn="l">
              <a:buFont typeface="Arial" panose="020B0604020202020204" pitchFamily="34" charset="0"/>
              <a:buChar char="•"/>
            </a:pPr>
            <a:r>
              <a:rPr lang="en-US" b="0" i="0" dirty="0" err="1">
                <a:solidFill>
                  <a:srgbClr val="ECECEC"/>
                </a:solidFill>
                <a:effectLst/>
                <a:latin typeface="Söhne"/>
              </a:rPr>
              <a:t>min_length</a:t>
            </a:r>
            <a:r>
              <a:rPr lang="en-US" b="0" i="0" dirty="0">
                <a:solidFill>
                  <a:srgbClr val="ECECEC"/>
                </a:solidFill>
                <a:effectLst/>
                <a:latin typeface="Söhne"/>
              </a:rPr>
              <a:t>: </a:t>
            </a:r>
            <a:r>
              <a:rPr lang="en-US" b="0" i="0" dirty="0" err="1">
                <a:solidFill>
                  <a:srgbClr val="ECECEC"/>
                </a:solidFill>
                <a:effectLst/>
                <a:latin typeface="Söhne"/>
              </a:rPr>
              <a:t>Cet</a:t>
            </a:r>
            <a:r>
              <a:rPr lang="en-US" b="0" i="0" dirty="0">
                <a:solidFill>
                  <a:srgbClr val="ECECEC"/>
                </a:solidFill>
                <a:effectLst/>
                <a:latin typeface="Söhne"/>
              </a:rPr>
              <a:t> argument </a:t>
            </a:r>
            <a:r>
              <a:rPr lang="en-US" b="0" i="0" dirty="0" err="1">
                <a:solidFill>
                  <a:srgbClr val="ECECEC"/>
                </a:solidFill>
                <a:effectLst/>
                <a:latin typeface="Söhne"/>
              </a:rPr>
              <a:t>représente</a:t>
            </a:r>
            <a:r>
              <a:rPr lang="en-US" b="0" i="0" dirty="0">
                <a:solidFill>
                  <a:srgbClr val="ECECEC"/>
                </a:solidFill>
                <a:effectLst/>
                <a:latin typeface="Söhne"/>
              </a:rPr>
              <a:t> la longueur </a:t>
            </a:r>
            <a:r>
              <a:rPr lang="en-US" b="0" i="0" dirty="0" err="1">
                <a:solidFill>
                  <a:srgbClr val="ECECEC"/>
                </a:solidFill>
                <a:effectLst/>
                <a:latin typeface="Söhne"/>
              </a:rPr>
              <a:t>minimale</a:t>
            </a:r>
            <a:r>
              <a:rPr lang="en-US" b="0" i="0" dirty="0">
                <a:solidFill>
                  <a:srgbClr val="ECECEC"/>
                </a:solidFill>
                <a:effectLst/>
                <a:latin typeface="Söhne"/>
              </a:rPr>
              <a:t> des </a:t>
            </a:r>
            <a:r>
              <a:rPr lang="en-US" b="0" i="0" dirty="0" err="1">
                <a:solidFill>
                  <a:srgbClr val="ECECEC"/>
                </a:solidFill>
                <a:effectLst/>
                <a:latin typeface="Söhne"/>
              </a:rPr>
              <a:t>règles</a:t>
            </a:r>
            <a:r>
              <a:rPr lang="en-US" b="0" i="0" dirty="0">
                <a:solidFill>
                  <a:srgbClr val="ECECEC"/>
                </a:solidFill>
                <a:effectLst/>
                <a:latin typeface="Söhne"/>
              </a:rPr>
              <a:t> </a:t>
            </a:r>
            <a:r>
              <a:rPr lang="en-US" b="0" i="0" dirty="0" err="1">
                <a:solidFill>
                  <a:srgbClr val="ECECEC"/>
                </a:solidFill>
                <a:effectLst/>
                <a:latin typeface="Söhne"/>
              </a:rPr>
              <a:t>d'association</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générer</a:t>
            </a:r>
            <a:r>
              <a:rPr lang="en-US" b="0" i="0" dirty="0">
                <a:solidFill>
                  <a:srgbClr val="ECECEC"/>
                </a:solidFill>
                <a:effectLst/>
                <a:latin typeface="Söhne"/>
              </a:rPr>
              <a:t>.</a:t>
            </a:r>
          </a:p>
          <a:p>
            <a:pPr algn="l">
              <a:buFont typeface="+mj-lt"/>
              <a:buAutoNum type="arabicPeriod"/>
            </a:pPr>
            <a:endParaRPr lang="fr-FR" b="1" i="0" noProof="0" dirty="0">
              <a:solidFill>
                <a:srgbClr val="ECECEC"/>
              </a:solidFill>
              <a:effectLst/>
              <a:latin typeface="Söhne"/>
            </a:endParaRPr>
          </a:p>
          <a:p>
            <a:pPr algn="l">
              <a:buFont typeface="+mj-lt"/>
              <a:buAutoNum type="arabicPeriod"/>
            </a:pPr>
            <a:endParaRPr lang="fr-FR" b="1" i="0" noProof="0" dirty="0">
              <a:solidFill>
                <a:srgbClr val="ECECEC"/>
              </a:solidFill>
              <a:effectLst/>
              <a:latin typeface="Söhne"/>
            </a:endParaRPr>
          </a:p>
          <a:p>
            <a:pPr algn="l">
              <a:buFont typeface="+mj-lt"/>
              <a:buAutoNum type="arabicPeriod"/>
            </a:pPr>
            <a:r>
              <a:rPr lang="fr-FR" b="1" i="0" noProof="0" dirty="0">
                <a:solidFill>
                  <a:srgbClr val="ECECEC"/>
                </a:solidFill>
                <a:effectLst/>
                <a:latin typeface="Söhne"/>
              </a:rPr>
              <a:t>Renvoi des règles d'association</a:t>
            </a:r>
            <a:r>
              <a:rPr lang="fr-FR" b="0" i="0" noProof="0" dirty="0">
                <a:solidFill>
                  <a:srgbClr val="ECECEC"/>
                </a:solidFill>
                <a:effectLst/>
                <a:latin typeface="Söhne"/>
              </a:rPr>
              <a:t> :</a:t>
            </a:r>
          </a:p>
          <a:p>
            <a:pPr marL="742950" lvl="1" indent="-285750" algn="l">
              <a:buFont typeface="+mj-lt"/>
              <a:buAutoNum type="arabicPeriod"/>
            </a:pPr>
            <a:r>
              <a:rPr lang="fr-FR" b="0" i="0" noProof="0" dirty="0">
                <a:solidFill>
                  <a:srgbClr val="ECECEC"/>
                </a:solidFill>
                <a:effectLst/>
                <a:latin typeface="Söhne"/>
              </a:rPr>
              <a:t>La fonction renvoie les règles d'association découvertes.</a:t>
            </a:r>
          </a:p>
          <a:p>
            <a:pPr algn="l"/>
            <a:r>
              <a:rPr lang="fr-FR" b="0" i="0" noProof="0" dirty="0">
                <a:solidFill>
                  <a:srgbClr val="ECECEC"/>
                </a:solidFill>
                <a:effectLst/>
                <a:latin typeface="Söhne"/>
              </a:rPr>
              <a:t>En résumé, cette fonction utilise l'algorithme Apriori pour trouver les ensembles d'items fréquents dans le jeu de données, puis génère les règles d'association correspondantes en fonction des seuils de support, de confiance, de lift et de longueur minimaux spécifiés.</a:t>
            </a:r>
          </a:p>
        </p:txBody>
      </p:sp>
      <p:sp>
        <p:nvSpPr>
          <p:cNvPr id="4" name="Slide Number Placeholder 3"/>
          <p:cNvSpPr>
            <a:spLocks noGrp="1"/>
          </p:cNvSpPr>
          <p:nvPr>
            <p:ph type="sldNum" sz="quarter" idx="5"/>
          </p:nvPr>
        </p:nvSpPr>
        <p:spPr/>
        <p:txBody>
          <a:bodyPr/>
          <a:lstStyle/>
          <a:p>
            <a:fld id="{11560694-1FB3-AD42-91F0-0294D672FD2F}" type="slidenum">
              <a:rPr lang="fr-FR" smtClean="0"/>
              <a:t>25</a:t>
            </a:fld>
            <a:endParaRPr lang="fr-FR"/>
          </a:p>
        </p:txBody>
      </p:sp>
    </p:spTree>
    <p:extLst>
      <p:ext uri="{BB962C8B-B14F-4D97-AF65-F5344CB8AC3E}">
        <p14:creationId xmlns:p14="http://schemas.microsoft.com/office/powerpoint/2010/main" val="3206173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spcBef>
                <a:spcPts val="105"/>
              </a:spcBef>
            </a:pPr>
            <a:r>
              <a:rPr lang="en-US" b="0" i="0" dirty="0">
                <a:solidFill>
                  <a:srgbClr val="ECECEC"/>
                </a:solidFill>
                <a:effectLst/>
                <a:latin typeface="Söhne"/>
              </a:rPr>
              <a:t>La </a:t>
            </a:r>
            <a:r>
              <a:rPr lang="en-US" b="0" i="0" dirty="0" err="1">
                <a:solidFill>
                  <a:srgbClr val="ECECEC"/>
                </a:solidFill>
                <a:effectLst/>
                <a:latin typeface="Söhne"/>
              </a:rPr>
              <a:t>ligne</a:t>
            </a:r>
            <a:r>
              <a:rPr lang="en-US" b="0" i="0" dirty="0">
                <a:solidFill>
                  <a:srgbClr val="ECECEC"/>
                </a:solidFill>
                <a:effectLst/>
                <a:latin typeface="Söhne"/>
              </a:rPr>
              <a:t> </a:t>
            </a:r>
            <a:r>
              <a:rPr lang="en-US" dirty="0"/>
              <a:t>rules = </a:t>
            </a:r>
            <a:r>
              <a:rPr lang="en-US" dirty="0" err="1"/>
              <a:t>apriori</a:t>
            </a:r>
            <a:r>
              <a:rPr lang="en-US" dirty="0"/>
              <a:t>(dataset, </a:t>
            </a:r>
            <a:r>
              <a:rPr lang="en-US" dirty="0" err="1"/>
              <a:t>min_support</a:t>
            </a:r>
            <a:r>
              <a:rPr lang="en-US" dirty="0"/>
              <a:t>, </a:t>
            </a:r>
            <a:r>
              <a:rPr lang="en-US" dirty="0" err="1"/>
              <a:t>min_confidence</a:t>
            </a:r>
            <a:r>
              <a:rPr lang="en-US" dirty="0"/>
              <a:t>, </a:t>
            </a:r>
            <a:r>
              <a:rPr lang="en-US" dirty="0" err="1"/>
              <a:t>min_lift</a:t>
            </a:r>
            <a:r>
              <a:rPr lang="en-US" dirty="0"/>
              <a:t>, </a:t>
            </a:r>
            <a:r>
              <a:rPr lang="en-US" dirty="0" err="1"/>
              <a:t>min_length</a:t>
            </a:r>
            <a:r>
              <a:rPr lang="en-US" dirty="0"/>
              <a:t>)</a:t>
            </a:r>
            <a:r>
              <a:rPr lang="en-US" b="0" i="0" dirty="0">
                <a:solidFill>
                  <a:srgbClr val="ECECEC"/>
                </a:solidFill>
                <a:effectLst/>
                <a:latin typeface="Söhne"/>
              </a:rPr>
              <a:t> </a:t>
            </a:r>
            <a:r>
              <a:rPr lang="en-US" b="0" i="0" dirty="0" err="1">
                <a:solidFill>
                  <a:srgbClr val="ECECEC"/>
                </a:solidFill>
                <a:effectLst/>
                <a:latin typeface="Söhne"/>
              </a:rPr>
              <a:t>appelle</a:t>
            </a:r>
            <a:r>
              <a:rPr lang="en-US" b="0" i="0" dirty="0">
                <a:solidFill>
                  <a:srgbClr val="ECECEC"/>
                </a:solidFill>
                <a:effectLst/>
                <a:latin typeface="Söhne"/>
              </a:rPr>
              <a:t> la </a:t>
            </a:r>
            <a:r>
              <a:rPr lang="en-US" b="0" i="0" dirty="0" err="1">
                <a:solidFill>
                  <a:srgbClr val="ECECEC"/>
                </a:solidFill>
                <a:effectLst/>
                <a:latin typeface="Söhne"/>
              </a:rPr>
              <a:t>fonction</a:t>
            </a:r>
            <a:r>
              <a:rPr lang="en-US" b="0" i="0" dirty="0">
                <a:solidFill>
                  <a:srgbClr val="ECECEC"/>
                </a:solidFill>
                <a:effectLst/>
                <a:latin typeface="Söhne"/>
              </a:rPr>
              <a:t> </a:t>
            </a:r>
            <a:r>
              <a:rPr lang="en-US" dirty="0" err="1"/>
              <a:t>apriori</a:t>
            </a:r>
            <a:r>
              <a:rPr lang="en-US" b="0" i="0" dirty="0">
                <a:solidFill>
                  <a:srgbClr val="ECECEC"/>
                </a:solidFill>
                <a:effectLst/>
                <a:latin typeface="Söhne"/>
              </a:rPr>
              <a:t> pour </a:t>
            </a:r>
            <a:r>
              <a:rPr lang="en-US" b="0" i="0" dirty="0" err="1">
                <a:solidFill>
                  <a:srgbClr val="ECECEC"/>
                </a:solidFill>
                <a:effectLst/>
                <a:latin typeface="Söhne"/>
              </a:rPr>
              <a:t>générer</a:t>
            </a:r>
            <a:r>
              <a:rPr lang="en-US" b="0" i="0" dirty="0">
                <a:solidFill>
                  <a:srgbClr val="ECECEC"/>
                </a:solidFill>
                <a:effectLst/>
                <a:latin typeface="Söhne"/>
              </a:rPr>
              <a:t> les </a:t>
            </a:r>
            <a:r>
              <a:rPr lang="en-US" b="0" i="0" dirty="0" err="1">
                <a:solidFill>
                  <a:srgbClr val="ECECEC"/>
                </a:solidFill>
                <a:effectLst/>
                <a:latin typeface="Söhne"/>
              </a:rPr>
              <a:t>règles</a:t>
            </a:r>
            <a:r>
              <a:rPr lang="en-US" b="0" i="0" dirty="0">
                <a:solidFill>
                  <a:srgbClr val="ECECEC"/>
                </a:solidFill>
                <a:effectLst/>
                <a:latin typeface="Söhne"/>
              </a:rPr>
              <a:t> </a:t>
            </a:r>
            <a:r>
              <a:rPr lang="en-US" b="0" i="0" dirty="0" err="1">
                <a:solidFill>
                  <a:srgbClr val="ECECEC"/>
                </a:solidFill>
                <a:effectLst/>
                <a:latin typeface="Söhne"/>
              </a:rPr>
              <a:t>d'association</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partir</a:t>
            </a:r>
            <a:r>
              <a:rPr lang="en-US" b="0" i="0" dirty="0">
                <a:solidFill>
                  <a:srgbClr val="ECECEC"/>
                </a:solidFill>
                <a:effectLst/>
                <a:latin typeface="Söhne"/>
              </a:rPr>
              <a:t> du jeu de </a:t>
            </a:r>
            <a:r>
              <a:rPr lang="en-US" b="0" i="0" dirty="0" err="1">
                <a:solidFill>
                  <a:srgbClr val="ECECEC"/>
                </a:solidFill>
                <a:effectLst/>
                <a:latin typeface="Söhne"/>
              </a:rPr>
              <a:t>données</a:t>
            </a:r>
            <a:r>
              <a:rPr lang="en-US" b="0" i="0" dirty="0">
                <a:solidFill>
                  <a:srgbClr val="ECECEC"/>
                </a:solidFill>
                <a:effectLst/>
                <a:latin typeface="Söhne"/>
              </a:rPr>
              <a:t> </a:t>
            </a:r>
            <a:r>
              <a:rPr lang="en-US" dirty="0"/>
              <a:t>dataset</a:t>
            </a:r>
            <a:r>
              <a:rPr lang="en-US" b="0" i="0" dirty="0">
                <a:solidFill>
                  <a:srgbClr val="ECECEC"/>
                </a:solidFill>
                <a:effectLst/>
                <a:latin typeface="Söhne"/>
              </a:rPr>
              <a:t> </a:t>
            </a:r>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utilisant</a:t>
            </a:r>
            <a:r>
              <a:rPr lang="en-US" b="0" i="0" dirty="0">
                <a:solidFill>
                  <a:srgbClr val="ECECEC"/>
                </a:solidFill>
                <a:effectLst/>
                <a:latin typeface="Söhne"/>
              </a:rPr>
              <a:t> les </a:t>
            </a:r>
            <a:r>
              <a:rPr lang="en-US" b="0" i="0" dirty="0" err="1">
                <a:solidFill>
                  <a:srgbClr val="ECECEC"/>
                </a:solidFill>
                <a:effectLst/>
                <a:latin typeface="Söhne"/>
              </a:rPr>
              <a:t>paramètres</a:t>
            </a:r>
            <a:endParaRPr lang="en-US" sz="1200" b="0" i="0" dirty="0">
              <a:effectLst/>
              <a:latin typeface="Söhne"/>
            </a:endParaRPr>
          </a:p>
        </p:txBody>
      </p:sp>
      <p:sp>
        <p:nvSpPr>
          <p:cNvPr id="4" name="Slide Number Placeholder 3"/>
          <p:cNvSpPr>
            <a:spLocks noGrp="1"/>
          </p:cNvSpPr>
          <p:nvPr>
            <p:ph type="sldNum" sz="quarter" idx="5"/>
          </p:nvPr>
        </p:nvSpPr>
        <p:spPr/>
        <p:txBody>
          <a:bodyPr/>
          <a:lstStyle/>
          <a:p>
            <a:fld id="{11560694-1FB3-AD42-91F0-0294D672FD2F}" type="slidenum">
              <a:rPr lang="fr-FR" smtClean="0"/>
              <a:t>26</a:t>
            </a:fld>
            <a:endParaRPr lang="fr-FR"/>
          </a:p>
        </p:txBody>
      </p:sp>
    </p:spTree>
    <p:extLst>
      <p:ext uri="{BB962C8B-B14F-4D97-AF65-F5344CB8AC3E}">
        <p14:creationId xmlns:p14="http://schemas.microsoft.com/office/powerpoint/2010/main" val="3596252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b="0" i="0" noProof="0" dirty="0">
                <a:solidFill>
                  <a:srgbClr val="ECECEC"/>
                </a:solidFill>
                <a:effectLst/>
                <a:latin typeface="Söhne"/>
              </a:rPr>
              <a:t>Ce code parcourt chaque règle dans la liste </a:t>
            </a:r>
            <a:r>
              <a:rPr lang="fr-FR" b="0" i="0" noProof="0" dirty="0" err="1">
                <a:solidFill>
                  <a:srgbClr val="ECECEC"/>
                </a:solidFill>
                <a:effectLst/>
                <a:latin typeface="Söhne"/>
              </a:rPr>
              <a:t>rules</a:t>
            </a:r>
            <a:r>
              <a:rPr lang="fr-FR" b="0" i="0" noProof="0" dirty="0">
                <a:solidFill>
                  <a:srgbClr val="ECECEC"/>
                </a:solidFill>
                <a:effectLst/>
                <a:latin typeface="Söhne"/>
              </a:rPr>
              <a:t>, extrait les antécédents et les conséquents de chaque règle, puis imprime les détails de chaque règle, y compris le support, la confiance et le lift. Voici une explication détaillée de ce code :</a:t>
            </a:r>
          </a:p>
          <a:p>
            <a:pPr algn="l">
              <a:buFont typeface="Arial" panose="020B0604020202020204" pitchFamily="34" charset="0"/>
              <a:buChar char="•"/>
            </a:pPr>
            <a:r>
              <a:rPr lang="fr-FR" b="0" i="0" noProof="0" dirty="0">
                <a:solidFill>
                  <a:srgbClr val="ECECEC"/>
                </a:solidFill>
                <a:effectLst/>
                <a:latin typeface="Söhne"/>
              </a:rPr>
              <a:t>La boucle for </a:t>
            </a:r>
            <a:r>
              <a:rPr lang="fr-FR" b="0" i="0" noProof="0" dirty="0" err="1">
                <a:solidFill>
                  <a:srgbClr val="ECECEC"/>
                </a:solidFill>
                <a:effectLst/>
                <a:latin typeface="Söhne"/>
              </a:rPr>
              <a:t>rule</a:t>
            </a:r>
            <a:r>
              <a:rPr lang="fr-FR" b="0" i="0" noProof="0" dirty="0">
                <a:solidFill>
                  <a:srgbClr val="ECECEC"/>
                </a:solidFill>
                <a:effectLst/>
                <a:latin typeface="Söhne"/>
              </a:rPr>
              <a:t> in </a:t>
            </a:r>
            <a:r>
              <a:rPr lang="fr-FR" b="0" i="0" noProof="0" dirty="0" err="1">
                <a:solidFill>
                  <a:srgbClr val="ECECEC"/>
                </a:solidFill>
                <a:effectLst/>
                <a:latin typeface="Söhne"/>
              </a:rPr>
              <a:t>rules</a:t>
            </a:r>
            <a:r>
              <a:rPr lang="fr-FR" b="0" i="0" noProof="0" dirty="0">
                <a:solidFill>
                  <a:srgbClr val="ECECEC"/>
                </a:solidFill>
                <a:effectLst/>
                <a:latin typeface="Söhne"/>
              </a:rPr>
              <a:t>: parcourt chaque règle dans la liste </a:t>
            </a:r>
            <a:r>
              <a:rPr lang="fr-FR" b="0" i="0" noProof="0" dirty="0" err="1">
                <a:solidFill>
                  <a:srgbClr val="ECECEC"/>
                </a:solidFill>
                <a:effectLst/>
                <a:latin typeface="Söhne"/>
              </a:rPr>
              <a:t>rules</a:t>
            </a:r>
            <a:r>
              <a:rPr lang="fr-FR" b="0" i="0" noProof="0" dirty="0">
                <a:solidFill>
                  <a:srgbClr val="ECECEC"/>
                </a:solidFill>
                <a:effectLst/>
                <a:latin typeface="Söhne"/>
              </a:rPr>
              <a:t>.</a:t>
            </a:r>
          </a:p>
          <a:p>
            <a:pPr algn="l">
              <a:buFont typeface="Arial" panose="020B0604020202020204" pitchFamily="34" charset="0"/>
              <a:buChar char="•"/>
            </a:pPr>
            <a:r>
              <a:rPr lang="fr-FR" b="0" i="0" noProof="0" dirty="0" err="1">
                <a:solidFill>
                  <a:srgbClr val="ECECEC"/>
                </a:solidFill>
                <a:effectLst/>
                <a:latin typeface="Söhne"/>
              </a:rPr>
              <a:t>rule</a:t>
            </a:r>
            <a:r>
              <a:rPr lang="fr-FR" b="0" i="0" noProof="0" dirty="0">
                <a:solidFill>
                  <a:srgbClr val="ECECEC"/>
                </a:solidFill>
                <a:effectLst/>
                <a:latin typeface="Söhne"/>
              </a:rPr>
              <a:t>[0] représente les antécédents de la règle, et </a:t>
            </a:r>
            <a:r>
              <a:rPr lang="fr-FR" b="0" i="0" noProof="0" dirty="0" err="1">
                <a:solidFill>
                  <a:srgbClr val="ECECEC"/>
                </a:solidFill>
                <a:effectLst/>
                <a:latin typeface="Söhne"/>
              </a:rPr>
              <a:t>rule</a:t>
            </a:r>
            <a:r>
              <a:rPr lang="fr-FR" b="0" i="0" noProof="0" dirty="0">
                <a:solidFill>
                  <a:srgbClr val="ECECEC"/>
                </a:solidFill>
                <a:effectLst/>
                <a:latin typeface="Söhne"/>
              </a:rPr>
              <a:t>[1] représente les conséquents. Les antécédents et les conséquents sont stockés sous forme d'ensembles de items. </a:t>
            </a:r>
          </a:p>
          <a:p>
            <a:pPr algn="l">
              <a:buFont typeface="Arial" panose="020B0604020202020204" pitchFamily="34" charset="0"/>
              <a:buChar char="•"/>
            </a:pPr>
            <a:r>
              <a:rPr lang="fr-FR" b="0" i="0" noProof="0" dirty="0">
                <a:solidFill>
                  <a:srgbClr val="ECECEC"/>
                </a:solidFill>
                <a:effectLst/>
                <a:latin typeface="Söhne"/>
              </a:rPr>
              <a:t>La ligne </a:t>
            </a:r>
            <a:r>
              <a:rPr lang="fr-FR" b="0" i="0" noProof="0" dirty="0" err="1">
                <a:solidFill>
                  <a:srgbClr val="ECECEC"/>
                </a:solidFill>
                <a:effectLst/>
                <a:latin typeface="Söhne"/>
              </a:rPr>
              <a:t>antecedent</a:t>
            </a:r>
            <a:r>
              <a:rPr lang="fr-FR" b="0" i="0" noProof="0" dirty="0">
                <a:solidFill>
                  <a:srgbClr val="ECECEC"/>
                </a:solidFill>
                <a:effectLst/>
                <a:latin typeface="Söhne"/>
              </a:rPr>
              <a:t> = ', '.</a:t>
            </a:r>
            <a:r>
              <a:rPr lang="fr-FR" b="0" i="0" noProof="0" dirty="0" err="1">
                <a:solidFill>
                  <a:srgbClr val="ECECEC"/>
                </a:solidFill>
                <a:effectLst/>
                <a:latin typeface="Söhne"/>
              </a:rPr>
              <a:t>join</a:t>
            </a:r>
            <a:r>
              <a:rPr lang="fr-FR" b="0" i="0" noProof="0" dirty="0">
                <a:solidFill>
                  <a:srgbClr val="ECECEC"/>
                </a:solidFill>
                <a:effectLst/>
                <a:latin typeface="Söhne"/>
              </a:rPr>
              <a:t>(</a:t>
            </a:r>
            <a:r>
              <a:rPr lang="fr-FR" b="0" i="0" noProof="0" dirty="0" err="1">
                <a:solidFill>
                  <a:srgbClr val="ECECEC"/>
                </a:solidFill>
                <a:effectLst/>
                <a:latin typeface="Söhne"/>
              </a:rPr>
              <a:t>rule</a:t>
            </a:r>
            <a:r>
              <a:rPr lang="fr-FR" b="0" i="0" noProof="0" dirty="0">
                <a:solidFill>
                  <a:srgbClr val="ECECEC"/>
                </a:solidFill>
                <a:effectLst/>
                <a:latin typeface="Söhne"/>
              </a:rPr>
              <a:t>[0]) convertit l'ensemble d'antécédents en une chaîne de caractères séparée par des virgules pour l'affichage, de même pour les conséquents.</a:t>
            </a:r>
          </a:p>
          <a:p>
            <a:pPr algn="l">
              <a:buFont typeface="Arial" panose="020B0604020202020204" pitchFamily="34" charset="0"/>
              <a:buChar char="•"/>
            </a:pPr>
            <a:r>
              <a:rPr lang="fr-FR" b="0" i="0" noProof="0" dirty="0">
                <a:solidFill>
                  <a:srgbClr val="ECECEC"/>
                </a:solidFill>
                <a:effectLst/>
                <a:latin typeface="Söhne"/>
              </a:rPr>
              <a:t>La ligne </a:t>
            </a:r>
            <a:r>
              <a:rPr lang="fr-FR" b="0" i="0" noProof="0" dirty="0" err="1">
                <a:solidFill>
                  <a:srgbClr val="ECECEC"/>
                </a:solidFill>
                <a:effectLst/>
                <a:latin typeface="Söhne"/>
              </a:rPr>
              <a:t>print</a:t>
            </a:r>
            <a:r>
              <a:rPr lang="fr-FR" b="0" i="0" noProof="0" dirty="0">
                <a:solidFill>
                  <a:srgbClr val="ECECEC"/>
                </a:solidFill>
                <a:effectLst/>
                <a:latin typeface="Söhne"/>
              </a:rPr>
              <a:t>("Rule: " + </a:t>
            </a:r>
            <a:r>
              <a:rPr lang="fr-FR" b="0" i="0" noProof="0" dirty="0" err="1">
                <a:solidFill>
                  <a:srgbClr val="ECECEC"/>
                </a:solidFill>
                <a:effectLst/>
                <a:latin typeface="Söhne"/>
              </a:rPr>
              <a:t>antecedent</a:t>
            </a:r>
            <a:r>
              <a:rPr lang="fr-FR" b="0" i="0" noProof="0" dirty="0">
                <a:solidFill>
                  <a:srgbClr val="ECECEC"/>
                </a:solidFill>
                <a:effectLst/>
                <a:latin typeface="Söhne"/>
              </a:rPr>
              <a:t> + " -&gt; " + </a:t>
            </a:r>
            <a:r>
              <a:rPr lang="fr-FR" b="0" i="0" noProof="0" dirty="0" err="1">
                <a:solidFill>
                  <a:srgbClr val="ECECEC"/>
                </a:solidFill>
                <a:effectLst/>
                <a:latin typeface="Söhne"/>
              </a:rPr>
              <a:t>consequent</a:t>
            </a:r>
            <a:r>
              <a:rPr lang="fr-FR" b="0" i="0" noProof="0" dirty="0">
                <a:solidFill>
                  <a:srgbClr val="ECECEC"/>
                </a:solidFill>
                <a:effectLst/>
                <a:latin typeface="Söhne"/>
              </a:rPr>
              <a:t>) imprime la règle d'association sous la forme "Antécédents -&gt; Conséquents".</a:t>
            </a:r>
          </a:p>
          <a:p>
            <a:pPr algn="l">
              <a:buFont typeface="Arial" panose="020B0604020202020204" pitchFamily="34" charset="0"/>
              <a:buChar char="•"/>
            </a:pPr>
            <a:r>
              <a:rPr lang="fr-FR" b="0" i="0" noProof="0" dirty="0" err="1">
                <a:solidFill>
                  <a:srgbClr val="ECECEC"/>
                </a:solidFill>
                <a:effectLst/>
                <a:latin typeface="Söhne"/>
              </a:rPr>
              <a:t>rule</a:t>
            </a:r>
            <a:r>
              <a:rPr lang="fr-FR" b="0" i="0" noProof="0" dirty="0">
                <a:solidFill>
                  <a:srgbClr val="ECECEC"/>
                </a:solidFill>
                <a:effectLst/>
                <a:latin typeface="Söhne"/>
              </a:rPr>
              <a:t>[2] représente le support de la règle, </a:t>
            </a:r>
            <a:r>
              <a:rPr lang="fr-FR" b="0" i="0" noProof="0" dirty="0" err="1">
                <a:solidFill>
                  <a:srgbClr val="ECECEC"/>
                </a:solidFill>
                <a:effectLst/>
                <a:latin typeface="Söhne"/>
              </a:rPr>
              <a:t>rule</a:t>
            </a:r>
            <a:r>
              <a:rPr lang="fr-FR" b="0" i="0" noProof="0" dirty="0">
                <a:solidFill>
                  <a:srgbClr val="ECECEC"/>
                </a:solidFill>
                <a:effectLst/>
                <a:latin typeface="Söhne"/>
              </a:rPr>
              <a:t>[3] représente la confiance et </a:t>
            </a:r>
            <a:r>
              <a:rPr lang="fr-FR" b="0" i="0" noProof="0" dirty="0" err="1">
                <a:solidFill>
                  <a:srgbClr val="ECECEC"/>
                </a:solidFill>
                <a:effectLst/>
                <a:latin typeface="Söhne"/>
              </a:rPr>
              <a:t>rule</a:t>
            </a:r>
            <a:r>
              <a:rPr lang="fr-FR" b="0" i="0" noProof="0" dirty="0">
                <a:solidFill>
                  <a:srgbClr val="ECECEC"/>
                </a:solidFill>
                <a:effectLst/>
                <a:latin typeface="Söhne"/>
              </a:rPr>
              <a:t>[4] représente le lift. Ces valeurs sont extraites de la liste </a:t>
            </a:r>
            <a:r>
              <a:rPr lang="fr-FR" b="0" i="0" noProof="0" dirty="0" err="1">
                <a:solidFill>
                  <a:srgbClr val="ECECEC"/>
                </a:solidFill>
                <a:effectLst/>
                <a:latin typeface="Söhne"/>
              </a:rPr>
              <a:t>rule</a:t>
            </a:r>
            <a:r>
              <a:rPr lang="fr-FR" b="0" i="0" noProof="0" dirty="0">
                <a:solidFill>
                  <a:srgbClr val="ECECEC"/>
                </a:solidFill>
                <a:effectLst/>
                <a:latin typeface="Söhne"/>
              </a:rPr>
              <a:t>.</a:t>
            </a:r>
          </a:p>
          <a:p>
            <a:pPr algn="l">
              <a:buFont typeface="Arial" panose="020B0604020202020204" pitchFamily="34" charset="0"/>
              <a:buChar char="•"/>
            </a:pPr>
            <a:r>
              <a:rPr lang="fr-FR" b="0" i="0" noProof="0" dirty="0">
                <a:solidFill>
                  <a:srgbClr val="ECECEC"/>
                </a:solidFill>
                <a:effectLst/>
                <a:latin typeface="Söhne"/>
              </a:rPr>
              <a:t>Les lignes </a:t>
            </a:r>
            <a:r>
              <a:rPr lang="fr-FR" b="0" i="0" noProof="0" dirty="0" err="1">
                <a:solidFill>
                  <a:srgbClr val="ECECEC"/>
                </a:solidFill>
                <a:effectLst/>
                <a:latin typeface="Söhne"/>
              </a:rPr>
              <a:t>print</a:t>
            </a:r>
            <a:r>
              <a:rPr lang="fr-FR" b="0" i="0" noProof="0" dirty="0">
                <a:solidFill>
                  <a:srgbClr val="ECECEC"/>
                </a:solidFill>
                <a:effectLst/>
                <a:latin typeface="Söhne"/>
              </a:rPr>
              <a:t>("Support: " + </a:t>
            </a:r>
            <a:r>
              <a:rPr lang="fr-FR" b="0" i="0" noProof="0" dirty="0" err="1">
                <a:solidFill>
                  <a:srgbClr val="ECECEC"/>
                </a:solidFill>
                <a:effectLst/>
                <a:latin typeface="Söhne"/>
              </a:rPr>
              <a:t>str</a:t>
            </a:r>
            <a:r>
              <a:rPr lang="fr-FR" b="0" i="0" noProof="0" dirty="0">
                <a:solidFill>
                  <a:srgbClr val="ECECEC"/>
                </a:solidFill>
                <a:effectLst/>
                <a:latin typeface="Söhne"/>
              </a:rPr>
              <a:t>(</a:t>
            </a:r>
            <a:r>
              <a:rPr lang="fr-FR" b="0" i="0" noProof="0" dirty="0" err="1">
                <a:solidFill>
                  <a:srgbClr val="ECECEC"/>
                </a:solidFill>
                <a:effectLst/>
                <a:latin typeface="Söhne"/>
              </a:rPr>
              <a:t>rule</a:t>
            </a:r>
            <a:r>
              <a:rPr lang="fr-FR" b="0" i="0" noProof="0" dirty="0">
                <a:solidFill>
                  <a:srgbClr val="ECECEC"/>
                </a:solidFill>
                <a:effectLst/>
                <a:latin typeface="Söhne"/>
              </a:rPr>
              <a:t>[2])), </a:t>
            </a:r>
            <a:r>
              <a:rPr lang="fr-FR" b="0" i="0" noProof="0" dirty="0" err="1">
                <a:solidFill>
                  <a:srgbClr val="ECECEC"/>
                </a:solidFill>
                <a:effectLst/>
                <a:latin typeface="Söhne"/>
              </a:rPr>
              <a:t>print</a:t>
            </a:r>
            <a:r>
              <a:rPr lang="fr-FR" b="0" i="0" noProof="0" dirty="0">
                <a:solidFill>
                  <a:srgbClr val="ECECEC"/>
                </a:solidFill>
                <a:effectLst/>
                <a:latin typeface="Söhne"/>
              </a:rPr>
              <a:t>("Confidence: " + </a:t>
            </a:r>
            <a:r>
              <a:rPr lang="fr-FR" b="0" i="0" noProof="0" dirty="0" err="1">
                <a:solidFill>
                  <a:srgbClr val="ECECEC"/>
                </a:solidFill>
                <a:effectLst/>
                <a:latin typeface="Söhne"/>
              </a:rPr>
              <a:t>str</a:t>
            </a:r>
            <a:r>
              <a:rPr lang="fr-FR" b="0" i="0" noProof="0" dirty="0">
                <a:solidFill>
                  <a:srgbClr val="ECECEC"/>
                </a:solidFill>
                <a:effectLst/>
                <a:latin typeface="Söhne"/>
              </a:rPr>
              <a:t>(</a:t>
            </a:r>
            <a:r>
              <a:rPr lang="fr-FR" b="0" i="0" noProof="0" dirty="0" err="1">
                <a:solidFill>
                  <a:srgbClr val="ECECEC"/>
                </a:solidFill>
                <a:effectLst/>
                <a:latin typeface="Söhne"/>
              </a:rPr>
              <a:t>rule</a:t>
            </a:r>
            <a:r>
              <a:rPr lang="fr-FR" b="0" i="0" noProof="0" dirty="0">
                <a:solidFill>
                  <a:srgbClr val="ECECEC"/>
                </a:solidFill>
                <a:effectLst/>
                <a:latin typeface="Söhne"/>
              </a:rPr>
              <a:t>[3])) et </a:t>
            </a:r>
            <a:r>
              <a:rPr lang="fr-FR" b="0" i="0" noProof="0" dirty="0" err="1">
                <a:solidFill>
                  <a:srgbClr val="ECECEC"/>
                </a:solidFill>
                <a:effectLst/>
                <a:latin typeface="Söhne"/>
              </a:rPr>
              <a:t>print</a:t>
            </a:r>
            <a:r>
              <a:rPr lang="fr-FR" b="0" i="0" noProof="0" dirty="0">
                <a:solidFill>
                  <a:srgbClr val="ECECEC"/>
                </a:solidFill>
                <a:effectLst/>
                <a:latin typeface="Söhne"/>
              </a:rPr>
              <a:t>("Lift: " + </a:t>
            </a:r>
            <a:r>
              <a:rPr lang="fr-FR" b="0" i="0" noProof="0" dirty="0" err="1">
                <a:solidFill>
                  <a:srgbClr val="ECECEC"/>
                </a:solidFill>
                <a:effectLst/>
                <a:latin typeface="Söhne"/>
              </a:rPr>
              <a:t>str</a:t>
            </a:r>
            <a:r>
              <a:rPr lang="fr-FR" b="0" i="0" noProof="0" dirty="0">
                <a:solidFill>
                  <a:srgbClr val="ECECEC"/>
                </a:solidFill>
                <a:effectLst/>
                <a:latin typeface="Söhne"/>
              </a:rPr>
              <a:t>(</a:t>
            </a:r>
            <a:r>
              <a:rPr lang="fr-FR" b="0" i="0" noProof="0" dirty="0" err="1">
                <a:solidFill>
                  <a:srgbClr val="ECECEC"/>
                </a:solidFill>
                <a:effectLst/>
                <a:latin typeface="Söhne"/>
              </a:rPr>
              <a:t>rule</a:t>
            </a:r>
            <a:r>
              <a:rPr lang="fr-FR" b="0" i="0" noProof="0" dirty="0">
                <a:solidFill>
                  <a:srgbClr val="ECECEC"/>
                </a:solidFill>
                <a:effectLst/>
                <a:latin typeface="Söhne"/>
              </a:rPr>
              <a:t>[4])) impriment respectivement le support, la confiance et le lift de la règle.</a:t>
            </a:r>
          </a:p>
          <a:p>
            <a:pPr algn="l">
              <a:buFont typeface="Arial" panose="020B0604020202020204" pitchFamily="34" charset="0"/>
              <a:buChar char="•"/>
            </a:pPr>
            <a:r>
              <a:rPr lang="fr-FR" b="0" i="0" noProof="0" dirty="0">
                <a:solidFill>
                  <a:srgbClr val="ECECEC"/>
                </a:solidFill>
                <a:effectLst/>
                <a:latin typeface="Söhne"/>
              </a:rPr>
              <a:t>Enfin, la ligne </a:t>
            </a:r>
            <a:r>
              <a:rPr lang="fr-FR" b="0" i="0" noProof="0" dirty="0" err="1">
                <a:solidFill>
                  <a:srgbClr val="ECECEC"/>
                </a:solidFill>
                <a:effectLst/>
                <a:latin typeface="Söhne"/>
              </a:rPr>
              <a:t>print</a:t>
            </a:r>
            <a:r>
              <a:rPr lang="fr-FR" b="0" i="0" noProof="0" dirty="0">
                <a:solidFill>
                  <a:srgbClr val="ECECEC"/>
                </a:solidFill>
                <a:effectLst/>
                <a:latin typeface="Söhne"/>
              </a:rPr>
              <a:t>("=====================================") imprime une ligne de séparation pour distinguer chaque règle.</a:t>
            </a:r>
          </a:p>
          <a:p>
            <a:pPr algn="l"/>
            <a:r>
              <a:rPr lang="fr-FR" b="0" i="0" noProof="0" dirty="0">
                <a:solidFill>
                  <a:srgbClr val="ECECEC"/>
                </a:solidFill>
                <a:effectLst/>
                <a:latin typeface="Söhne"/>
              </a:rPr>
              <a:t>En résumé, ce code parcourt et affiche chaque règle d'association avec ses détails (antécédents, conséquents, support, confiance et lift).</a:t>
            </a:r>
          </a:p>
        </p:txBody>
      </p:sp>
      <p:sp>
        <p:nvSpPr>
          <p:cNvPr id="4" name="Slide Number Placeholder 3"/>
          <p:cNvSpPr>
            <a:spLocks noGrp="1"/>
          </p:cNvSpPr>
          <p:nvPr>
            <p:ph type="sldNum" sz="quarter" idx="5"/>
          </p:nvPr>
        </p:nvSpPr>
        <p:spPr/>
        <p:txBody>
          <a:bodyPr/>
          <a:lstStyle/>
          <a:p>
            <a:fld id="{11560694-1FB3-AD42-91F0-0294D672FD2F}" type="slidenum">
              <a:rPr lang="fr-FR" smtClean="0"/>
              <a:t>27</a:t>
            </a:fld>
            <a:endParaRPr lang="fr-FR"/>
          </a:p>
        </p:txBody>
      </p:sp>
    </p:spTree>
    <p:extLst>
      <p:ext uri="{BB962C8B-B14F-4D97-AF65-F5344CB8AC3E}">
        <p14:creationId xmlns:p14="http://schemas.microsoft.com/office/powerpoint/2010/main" val="4058850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fr-FR" b="0" i="0" noProof="0" dirty="0">
                <a:solidFill>
                  <a:srgbClr val="ECECEC"/>
                </a:solidFill>
                <a:effectLst/>
                <a:latin typeface="Söhne"/>
              </a:rPr>
            </a:br>
            <a:r>
              <a:rPr lang="fr-FR" b="0" i="0" noProof="0" dirty="0">
                <a:solidFill>
                  <a:srgbClr val="ECECEC"/>
                </a:solidFill>
                <a:effectLst/>
                <a:latin typeface="Söhne"/>
              </a:rPr>
              <a:t>La règle d'association "spaghetti, </a:t>
            </a:r>
            <a:r>
              <a:rPr lang="fr-FR" b="0" i="0" noProof="0" dirty="0" err="1">
                <a:solidFill>
                  <a:srgbClr val="ECECEC"/>
                </a:solidFill>
                <a:effectLst/>
                <a:latin typeface="Söhne"/>
              </a:rPr>
              <a:t>frozen</a:t>
            </a:r>
            <a:r>
              <a:rPr lang="fr-FR" b="0" i="0" noProof="0" dirty="0">
                <a:solidFill>
                  <a:srgbClr val="ECECEC"/>
                </a:solidFill>
                <a:effectLst/>
                <a:latin typeface="Söhne"/>
              </a:rPr>
              <a:t> </a:t>
            </a:r>
            <a:r>
              <a:rPr lang="fr-FR" b="0" i="0" noProof="0" dirty="0" err="1">
                <a:solidFill>
                  <a:srgbClr val="ECECEC"/>
                </a:solidFill>
                <a:effectLst/>
                <a:latin typeface="Söhne"/>
              </a:rPr>
              <a:t>vegetables</a:t>
            </a:r>
            <a:r>
              <a:rPr lang="fr-FR" b="0" i="0" noProof="0" dirty="0">
                <a:solidFill>
                  <a:srgbClr val="ECECEC"/>
                </a:solidFill>
                <a:effectLst/>
                <a:latin typeface="Söhne"/>
              </a:rPr>
              <a:t> -&gt; olive </a:t>
            </a:r>
            <a:r>
              <a:rPr lang="fr-FR" b="0" i="0" noProof="0" dirty="0" err="1">
                <a:solidFill>
                  <a:srgbClr val="ECECEC"/>
                </a:solidFill>
                <a:effectLst/>
                <a:latin typeface="Söhne"/>
              </a:rPr>
              <a:t>oil</a:t>
            </a:r>
            <a:r>
              <a:rPr lang="fr-FR" b="0" i="0" noProof="0" dirty="0">
                <a:solidFill>
                  <a:srgbClr val="ECECEC"/>
                </a:solidFill>
                <a:effectLst/>
                <a:latin typeface="Söhne"/>
              </a:rPr>
              <a:t>" suggère qu'il existe une corrélation entre les articles "spaghetti" et "</a:t>
            </a:r>
            <a:r>
              <a:rPr lang="fr-FR" b="0" i="0" noProof="0" dirty="0" err="1">
                <a:solidFill>
                  <a:srgbClr val="ECECEC"/>
                </a:solidFill>
                <a:effectLst/>
                <a:latin typeface="Söhne"/>
              </a:rPr>
              <a:t>frozen</a:t>
            </a:r>
            <a:r>
              <a:rPr lang="fr-FR" b="0" i="0" noProof="0" dirty="0">
                <a:solidFill>
                  <a:srgbClr val="ECECEC"/>
                </a:solidFill>
                <a:effectLst/>
                <a:latin typeface="Söhne"/>
              </a:rPr>
              <a:t> </a:t>
            </a:r>
            <a:r>
              <a:rPr lang="fr-FR" b="0" i="0" noProof="0" dirty="0" err="1">
                <a:solidFill>
                  <a:srgbClr val="ECECEC"/>
                </a:solidFill>
                <a:effectLst/>
                <a:latin typeface="Söhne"/>
              </a:rPr>
              <a:t>vegetables</a:t>
            </a:r>
            <a:r>
              <a:rPr lang="fr-FR" b="0" i="0" noProof="0" dirty="0">
                <a:solidFill>
                  <a:srgbClr val="ECECEC"/>
                </a:solidFill>
                <a:effectLst/>
                <a:latin typeface="Söhne"/>
              </a:rPr>
              <a:t>" avec l'article "olive </a:t>
            </a:r>
            <a:r>
              <a:rPr lang="fr-FR" b="0" i="0" noProof="0" dirty="0" err="1">
                <a:solidFill>
                  <a:srgbClr val="ECECEC"/>
                </a:solidFill>
                <a:effectLst/>
                <a:latin typeface="Söhne"/>
              </a:rPr>
              <a:t>oil</a:t>
            </a:r>
            <a:r>
              <a:rPr lang="fr-FR" b="0" i="0" noProof="0" dirty="0">
                <a:solidFill>
                  <a:srgbClr val="ECECEC"/>
                </a:solidFill>
                <a:effectLst/>
                <a:latin typeface="Söhne"/>
              </a:rPr>
              <a:t>", ce qui signifie que les clients qui achètent des spaghettis et des légumes surgelés ont également tendance à acheter de l'huile d'olive.</a:t>
            </a:r>
          </a:p>
          <a:p>
            <a:pPr algn="l"/>
            <a:r>
              <a:rPr lang="fr-FR" b="0" i="0" noProof="0" dirty="0">
                <a:solidFill>
                  <a:srgbClr val="ECECEC"/>
                </a:solidFill>
                <a:effectLst/>
                <a:latin typeface="Söhne"/>
              </a:rPr>
              <a:t>Voici une explication détaillée des mesures associées à cette règle :</a:t>
            </a:r>
          </a:p>
          <a:p>
            <a:pPr algn="l">
              <a:buFont typeface="Arial" panose="020B0604020202020204" pitchFamily="34" charset="0"/>
              <a:buChar char="•"/>
            </a:pPr>
            <a:r>
              <a:rPr lang="fr-FR" b="1" i="0" noProof="0" dirty="0">
                <a:solidFill>
                  <a:srgbClr val="ECECEC"/>
                </a:solidFill>
                <a:effectLst/>
                <a:latin typeface="Söhne"/>
              </a:rPr>
              <a:t>Support</a:t>
            </a:r>
            <a:r>
              <a:rPr lang="fr-FR" b="0" i="0" noProof="0" dirty="0">
                <a:solidFill>
                  <a:srgbClr val="ECECEC"/>
                </a:solidFill>
                <a:effectLst/>
                <a:latin typeface="Söhne"/>
              </a:rPr>
              <a:t> : Le support mesure la fréquence à laquelle cette association se produit dans le jeu de données. Dans ce cas, le support est d'environ 0.57%, ce qui signifie que cette combinaison d'articles apparaît dans environ 0.57% de toutes les transactions.</a:t>
            </a:r>
          </a:p>
          <a:p>
            <a:pPr algn="l">
              <a:buFont typeface="Arial" panose="020B0604020202020204" pitchFamily="34" charset="0"/>
              <a:buChar char="•"/>
            </a:pPr>
            <a:r>
              <a:rPr lang="fr-FR" b="1" i="0" noProof="0" dirty="0">
                <a:solidFill>
                  <a:srgbClr val="ECECEC"/>
                </a:solidFill>
                <a:effectLst/>
                <a:latin typeface="Söhne"/>
              </a:rPr>
              <a:t>Confidence</a:t>
            </a:r>
            <a:r>
              <a:rPr lang="fr-FR" b="0" i="0" noProof="0" dirty="0">
                <a:solidFill>
                  <a:srgbClr val="ECECEC"/>
                </a:solidFill>
                <a:effectLst/>
                <a:latin typeface="Söhne"/>
              </a:rPr>
              <a:t> : La confiance indique la probabilité conditionnelle de trouver "olive </a:t>
            </a:r>
            <a:r>
              <a:rPr lang="fr-FR" b="0" i="0" noProof="0" dirty="0" err="1">
                <a:solidFill>
                  <a:srgbClr val="ECECEC"/>
                </a:solidFill>
                <a:effectLst/>
                <a:latin typeface="Söhne"/>
              </a:rPr>
              <a:t>oil</a:t>
            </a:r>
            <a:r>
              <a:rPr lang="fr-FR" b="0" i="0" noProof="0" dirty="0">
                <a:solidFill>
                  <a:srgbClr val="ECECEC"/>
                </a:solidFill>
                <a:effectLst/>
                <a:latin typeface="Söhne"/>
              </a:rPr>
              <a:t>" dans une transaction contenant à la fois "spaghetti" et "</a:t>
            </a:r>
            <a:r>
              <a:rPr lang="fr-FR" b="0" i="0" noProof="0" dirty="0" err="1">
                <a:solidFill>
                  <a:srgbClr val="ECECEC"/>
                </a:solidFill>
                <a:effectLst/>
                <a:latin typeface="Söhne"/>
              </a:rPr>
              <a:t>frozen</a:t>
            </a:r>
            <a:r>
              <a:rPr lang="fr-FR" b="0" i="0" noProof="0" dirty="0">
                <a:solidFill>
                  <a:srgbClr val="ECECEC"/>
                </a:solidFill>
                <a:effectLst/>
                <a:latin typeface="Söhne"/>
              </a:rPr>
              <a:t> </a:t>
            </a:r>
            <a:r>
              <a:rPr lang="fr-FR" b="0" i="0" noProof="0" dirty="0" err="1">
                <a:solidFill>
                  <a:srgbClr val="ECECEC"/>
                </a:solidFill>
                <a:effectLst/>
                <a:latin typeface="Söhne"/>
              </a:rPr>
              <a:t>vegetables</a:t>
            </a:r>
            <a:r>
              <a:rPr lang="fr-FR" b="0" i="0" noProof="0" dirty="0">
                <a:solidFill>
                  <a:srgbClr val="ECECEC"/>
                </a:solidFill>
                <a:effectLst/>
                <a:latin typeface="Söhne"/>
              </a:rPr>
              <a:t>". Ici, la confiance est d'environ 20.6%, ce qui signifie que dans environ 20.6% des transactions contenant à la fois des spaghettis et des légumes surgelés, on trouve également de l'huile d'olive.</a:t>
            </a:r>
          </a:p>
          <a:p>
            <a:pPr algn="l">
              <a:buFont typeface="Arial" panose="020B0604020202020204" pitchFamily="34" charset="0"/>
              <a:buChar char="•"/>
            </a:pPr>
            <a:r>
              <a:rPr lang="fr-FR" b="1" i="0" noProof="0" dirty="0">
                <a:solidFill>
                  <a:srgbClr val="ECECEC"/>
                </a:solidFill>
                <a:effectLst/>
                <a:latin typeface="Söhne"/>
              </a:rPr>
              <a:t>Lift</a:t>
            </a:r>
            <a:r>
              <a:rPr lang="fr-FR" b="0" i="0" noProof="0" dirty="0">
                <a:solidFill>
                  <a:srgbClr val="ECECEC"/>
                </a:solidFill>
                <a:effectLst/>
                <a:latin typeface="Söhne"/>
              </a:rPr>
              <a:t> : Le lift mesure l'importance de l'association par rapport à ce à quoi on pourrait s'attendre si les articles étaient achetés de manière totalement indépendante. Un lift supérieur à 1 indique une corrélation positive entre les articles. Dans ce cas, le lift est d'environ 3.12, ce qui signifie que la probabilité de trouver de l'huile d'olive dans les transactions contenant à la fois des spaghettis et des légumes surgelés est environ 3.12 fois plus grande que si l'achat d'huile d'olive était totalement indépendant de l'achat de ces autres articles.</a:t>
            </a:r>
          </a:p>
        </p:txBody>
      </p:sp>
      <p:sp>
        <p:nvSpPr>
          <p:cNvPr id="4" name="Slide Number Placeholder 3"/>
          <p:cNvSpPr>
            <a:spLocks noGrp="1"/>
          </p:cNvSpPr>
          <p:nvPr>
            <p:ph type="sldNum" sz="quarter" idx="5"/>
          </p:nvPr>
        </p:nvSpPr>
        <p:spPr/>
        <p:txBody>
          <a:bodyPr/>
          <a:lstStyle/>
          <a:p>
            <a:fld id="{11560694-1FB3-AD42-91F0-0294D672FD2F}" type="slidenum">
              <a:rPr lang="fr-FR" smtClean="0"/>
              <a:t>28</a:t>
            </a:fld>
            <a:endParaRPr lang="fr-FR"/>
          </a:p>
        </p:txBody>
      </p:sp>
    </p:spTree>
    <p:extLst>
      <p:ext uri="{BB962C8B-B14F-4D97-AF65-F5344CB8AC3E}">
        <p14:creationId xmlns:p14="http://schemas.microsoft.com/office/powerpoint/2010/main" val="2377060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fr-FR" b="0" i="0" noProof="0" dirty="0">
                <a:solidFill>
                  <a:srgbClr val="ECECEC"/>
                </a:solidFill>
                <a:effectLst/>
                <a:latin typeface="Söhne"/>
              </a:rPr>
            </a:br>
            <a:r>
              <a:rPr lang="fr-FR" b="0" i="0" noProof="0" dirty="0">
                <a:solidFill>
                  <a:srgbClr val="ECECEC"/>
                </a:solidFill>
                <a:effectLst/>
                <a:latin typeface="Söhne"/>
              </a:rPr>
              <a:t>Sur la base des résultats des règles d'association générées par l'algorithme Apriori, le propriétaire du supermarché peut tirer plusieurs conclusions et en bénéficier pour améliorer ses ventes et son expérience client :</a:t>
            </a:r>
          </a:p>
          <a:p>
            <a:pPr algn="l">
              <a:buFont typeface="+mj-lt"/>
              <a:buAutoNum type="arabicPeriod"/>
            </a:pPr>
            <a:r>
              <a:rPr lang="fr-FR" b="1" i="0" noProof="0" dirty="0">
                <a:solidFill>
                  <a:srgbClr val="ECECEC"/>
                </a:solidFill>
                <a:effectLst/>
                <a:latin typeface="Söhne"/>
              </a:rPr>
              <a:t>Stratégies de placement des produits</a:t>
            </a:r>
            <a:r>
              <a:rPr lang="fr-FR" b="0" i="0" noProof="0" dirty="0">
                <a:solidFill>
                  <a:srgbClr val="ECECEC"/>
                </a:solidFill>
                <a:effectLst/>
                <a:latin typeface="Söhne"/>
              </a:rPr>
              <a:t> : En plaçant les articles "spaghetti", "</a:t>
            </a:r>
            <a:r>
              <a:rPr lang="fr-FR" b="0" i="0" noProof="0" dirty="0" err="1">
                <a:solidFill>
                  <a:srgbClr val="ECECEC"/>
                </a:solidFill>
                <a:effectLst/>
                <a:latin typeface="Söhne"/>
              </a:rPr>
              <a:t>frozen</a:t>
            </a:r>
            <a:r>
              <a:rPr lang="fr-FR" b="0" i="0" noProof="0" dirty="0">
                <a:solidFill>
                  <a:srgbClr val="ECECEC"/>
                </a:solidFill>
                <a:effectLst/>
                <a:latin typeface="Söhne"/>
              </a:rPr>
              <a:t> </a:t>
            </a:r>
            <a:r>
              <a:rPr lang="fr-FR" b="0" i="0" noProof="0" dirty="0" err="1">
                <a:solidFill>
                  <a:srgbClr val="ECECEC"/>
                </a:solidFill>
                <a:effectLst/>
                <a:latin typeface="Söhne"/>
              </a:rPr>
              <a:t>vegetables</a:t>
            </a:r>
            <a:r>
              <a:rPr lang="fr-FR" b="0" i="0" noProof="0" dirty="0">
                <a:solidFill>
                  <a:srgbClr val="ECECEC"/>
                </a:solidFill>
                <a:effectLst/>
                <a:latin typeface="Söhne"/>
              </a:rPr>
              <a:t>" et "olive </a:t>
            </a:r>
            <a:r>
              <a:rPr lang="fr-FR" b="0" i="0" noProof="0" dirty="0" err="1">
                <a:solidFill>
                  <a:srgbClr val="ECECEC"/>
                </a:solidFill>
                <a:effectLst/>
                <a:latin typeface="Söhne"/>
              </a:rPr>
              <a:t>oil</a:t>
            </a:r>
            <a:r>
              <a:rPr lang="fr-FR" b="0" i="0" noProof="0" dirty="0">
                <a:solidFill>
                  <a:srgbClr val="ECECEC"/>
                </a:solidFill>
                <a:effectLst/>
                <a:latin typeface="Söhne"/>
              </a:rPr>
              <a:t>" à proximité les uns des autres dans le magasin, le propriétaire peut capitaliser sur la corrélation détectée par l'algorithme. Cela peut encourager les clients à acheter ces articles ensemble, augmentant ainsi le panier moyen.</a:t>
            </a:r>
          </a:p>
          <a:p>
            <a:pPr algn="l">
              <a:buFont typeface="+mj-lt"/>
              <a:buAutoNum type="arabicPeriod"/>
            </a:pPr>
            <a:r>
              <a:rPr lang="fr-FR" b="1" i="0" noProof="0" dirty="0">
                <a:solidFill>
                  <a:srgbClr val="ECECEC"/>
                </a:solidFill>
                <a:effectLst/>
                <a:latin typeface="Söhne"/>
              </a:rPr>
              <a:t>Promotions croisées</a:t>
            </a:r>
            <a:r>
              <a:rPr lang="fr-FR" b="0" i="0" noProof="0" dirty="0">
                <a:solidFill>
                  <a:srgbClr val="ECECEC"/>
                </a:solidFill>
                <a:effectLst/>
                <a:latin typeface="Söhne"/>
              </a:rPr>
              <a:t> : Le supermarché peut créer des promotions spéciales qui encouragent l'achat de ces articles ensemble. Par exemple, une réduction sur l'achat combiné de spaghettis, de légumes surgelés et d'huile d'olive pourrait inciter les clients à acheter ces articles en même temps.</a:t>
            </a:r>
          </a:p>
          <a:p>
            <a:pPr algn="l">
              <a:buFont typeface="+mj-lt"/>
              <a:buAutoNum type="arabicPeriod"/>
            </a:pPr>
            <a:r>
              <a:rPr lang="fr-FR" b="1" i="0" noProof="0" dirty="0">
                <a:solidFill>
                  <a:srgbClr val="ECECEC"/>
                </a:solidFill>
                <a:effectLst/>
                <a:latin typeface="Söhne"/>
              </a:rPr>
              <a:t>Amélioration de l'expérience client</a:t>
            </a:r>
            <a:r>
              <a:rPr lang="fr-FR" b="0" i="0" noProof="0" dirty="0">
                <a:solidFill>
                  <a:srgbClr val="ECECEC"/>
                </a:solidFill>
                <a:effectLst/>
                <a:latin typeface="Söhne"/>
              </a:rPr>
              <a:t> : En comprenant les habitudes d'achat des clients, le supermarché peut mieux répondre à leurs besoins en organisant le magasin de manière logique et en proposant des suggestions pertinentes. Cela peut améliorer l'expérience d'achat globale et fidéliser la clientèle.</a:t>
            </a:r>
          </a:p>
          <a:p>
            <a:pPr algn="l">
              <a:buFont typeface="+mj-lt"/>
              <a:buAutoNum type="arabicPeriod"/>
            </a:pPr>
            <a:r>
              <a:rPr lang="fr-FR" b="1" i="0" noProof="0" dirty="0">
                <a:solidFill>
                  <a:srgbClr val="ECECEC"/>
                </a:solidFill>
                <a:effectLst/>
                <a:latin typeface="Söhne"/>
              </a:rPr>
              <a:t>Optimisation des stocks</a:t>
            </a:r>
            <a:r>
              <a:rPr lang="fr-FR" b="0" i="0" noProof="0" dirty="0">
                <a:solidFill>
                  <a:srgbClr val="ECECEC"/>
                </a:solidFill>
                <a:effectLst/>
                <a:latin typeface="Söhne"/>
              </a:rPr>
              <a:t> : En connaissant les associations fréquentes entre les articles, le supermarché peut ajuster ses niveaux de stock pour répondre à la demande prévue. Cela permet d'éviter les ruptures de stock et de maximiser l'efficacité opérationnelle.</a:t>
            </a:r>
          </a:p>
          <a:p>
            <a:pPr algn="l"/>
            <a:r>
              <a:rPr lang="fr-FR" b="0" i="0" noProof="0" dirty="0">
                <a:solidFill>
                  <a:srgbClr val="ECECEC"/>
                </a:solidFill>
                <a:effectLst/>
                <a:latin typeface="Söhne"/>
              </a:rPr>
              <a:t>En mettant en œuvre ces stratégies basées sur les résultats de l'analyse des règles d'association, le propriétaire du supermarché peut non seulement augmenter les ventes, mais aussi améliorer la satisfaction et la fidélité de la clientèle.</a:t>
            </a:r>
          </a:p>
          <a:p>
            <a:pPr algn="l"/>
            <a:endParaRPr lang="fr-FR" b="0" i="0" noProof="0" dirty="0">
              <a:solidFill>
                <a:srgbClr val="ECECEC"/>
              </a:solidFill>
              <a:effectLst/>
              <a:latin typeface="Söhne"/>
            </a:endParaRPr>
          </a:p>
        </p:txBody>
      </p:sp>
      <p:sp>
        <p:nvSpPr>
          <p:cNvPr id="4" name="Slide Number Placeholder 3"/>
          <p:cNvSpPr>
            <a:spLocks noGrp="1"/>
          </p:cNvSpPr>
          <p:nvPr>
            <p:ph type="sldNum" sz="quarter" idx="5"/>
          </p:nvPr>
        </p:nvSpPr>
        <p:spPr/>
        <p:txBody>
          <a:bodyPr/>
          <a:lstStyle/>
          <a:p>
            <a:fld id="{11560694-1FB3-AD42-91F0-0294D672FD2F}" type="slidenum">
              <a:rPr lang="fr-FR" smtClean="0"/>
              <a:t>29</a:t>
            </a:fld>
            <a:endParaRPr lang="fr-FR"/>
          </a:p>
        </p:txBody>
      </p:sp>
    </p:spTree>
    <p:extLst>
      <p:ext uri="{BB962C8B-B14F-4D97-AF65-F5344CB8AC3E}">
        <p14:creationId xmlns:p14="http://schemas.microsoft.com/office/powerpoint/2010/main" val="353779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0" lvl="0" indent="0" algn="just" defTabSz="914400" rtl="0" eaLnBrk="1" fontAlgn="auto" latinLnBrk="0" hangingPunct="1">
              <a:lnSpc>
                <a:spcPct val="100000"/>
              </a:lnSpc>
              <a:spcBef>
                <a:spcPts val="105"/>
              </a:spcBef>
              <a:spcAft>
                <a:spcPts val="0"/>
              </a:spcAft>
              <a:buClrTx/>
              <a:buSzTx/>
              <a:buFontTx/>
              <a:buNone/>
              <a:tabLst/>
              <a:defRPr/>
            </a:pPr>
            <a:r>
              <a:rPr lang="en-US" sz="1200" dirty="0">
                <a:latin typeface="Calibri"/>
                <a:cs typeface="Calibri"/>
              </a:rPr>
              <a:t>Le script </a:t>
            </a:r>
            <a:r>
              <a:rPr lang="en-US" sz="1200" dirty="0" err="1">
                <a:latin typeface="Calibri"/>
                <a:cs typeface="Calibri"/>
              </a:rPr>
              <a:t>suivant</a:t>
            </a:r>
            <a:r>
              <a:rPr lang="en-US" sz="1200" dirty="0">
                <a:latin typeface="Calibri"/>
                <a:cs typeface="Calibri"/>
              </a:rPr>
              <a:t> affiche la </a:t>
            </a:r>
            <a:r>
              <a:rPr lang="en-US" sz="1200" dirty="0" err="1">
                <a:latin typeface="Calibri"/>
                <a:cs typeface="Calibri"/>
              </a:rPr>
              <a:t>règle</a:t>
            </a:r>
            <a:r>
              <a:rPr lang="en-US" sz="1200" dirty="0">
                <a:latin typeface="Calibri"/>
                <a:cs typeface="Calibri"/>
              </a:rPr>
              <a:t>, le support, la </a:t>
            </a:r>
            <a:r>
              <a:rPr lang="en-US" sz="1200" dirty="0" err="1">
                <a:latin typeface="Calibri"/>
                <a:cs typeface="Calibri"/>
              </a:rPr>
              <a:t>confiance</a:t>
            </a:r>
            <a:r>
              <a:rPr lang="en-US" sz="1200" dirty="0">
                <a:latin typeface="Calibri"/>
                <a:cs typeface="Calibri"/>
              </a:rPr>
              <a:t> et </a:t>
            </a:r>
            <a:r>
              <a:rPr lang="en-US" sz="1200" dirty="0" err="1">
                <a:latin typeface="Calibri"/>
                <a:cs typeface="Calibri"/>
              </a:rPr>
              <a:t>l'élévation</a:t>
            </a:r>
            <a:r>
              <a:rPr lang="en-US" sz="1200" dirty="0">
                <a:latin typeface="Calibri"/>
                <a:cs typeface="Calibri"/>
              </a:rPr>
              <a:t> pour </a:t>
            </a:r>
            <a:r>
              <a:rPr lang="en-US" sz="1200" dirty="0" err="1">
                <a:latin typeface="Calibri"/>
                <a:cs typeface="Calibri"/>
              </a:rPr>
              <a:t>chaque</a:t>
            </a:r>
            <a:r>
              <a:rPr lang="en-US" sz="1200" dirty="0">
                <a:latin typeface="Calibri"/>
                <a:cs typeface="Calibri"/>
              </a:rPr>
              <a:t> </a:t>
            </a:r>
            <a:r>
              <a:rPr lang="en-US" sz="1200" dirty="0" err="1">
                <a:latin typeface="Calibri"/>
                <a:cs typeface="Calibri"/>
              </a:rPr>
              <a:t>règle</a:t>
            </a:r>
            <a:r>
              <a:rPr lang="en-US" sz="1200" dirty="0">
                <a:latin typeface="Calibri"/>
                <a:cs typeface="Calibri"/>
              </a:rPr>
              <a:t> de manière plus </a:t>
            </a:r>
            <a:r>
              <a:rPr lang="en-US" sz="1200" dirty="0" err="1">
                <a:latin typeface="Calibri"/>
                <a:cs typeface="Calibri"/>
              </a:rPr>
              <a:t>claire</a:t>
            </a:r>
            <a:r>
              <a:rPr lang="en-US" sz="1200" dirty="0">
                <a:latin typeface="Calibri"/>
                <a:cs typeface="Calibri"/>
              </a:rPr>
              <a:t> :</a:t>
            </a:r>
          </a:p>
          <a:p>
            <a:pPr marL="12700" algn="just">
              <a:spcBef>
                <a:spcPts val="105"/>
              </a:spcBef>
            </a:pPr>
            <a:endParaRPr lang="fr-FR" dirty="0"/>
          </a:p>
          <a:p>
            <a:pPr marL="12700" marR="0" lvl="0" indent="0" algn="just" defTabSz="914400" rtl="0" eaLnBrk="1" fontAlgn="auto" latinLnBrk="0" hangingPunct="1">
              <a:lnSpc>
                <a:spcPct val="100000"/>
              </a:lnSpc>
              <a:spcBef>
                <a:spcPts val="105"/>
              </a:spcBef>
              <a:spcAft>
                <a:spcPts val="0"/>
              </a:spcAft>
              <a:buClrTx/>
              <a:buSzTx/>
              <a:buFontTx/>
              <a:buNone/>
              <a:tabLst/>
              <a:defRPr/>
            </a:pPr>
            <a:r>
              <a:rPr lang="en-US" sz="1200" b="0" i="0" dirty="0">
                <a:solidFill>
                  <a:srgbClr val="555555"/>
                </a:solidFill>
                <a:effectLst/>
                <a:latin typeface="Inter"/>
              </a:rPr>
              <a:t>Si </a:t>
            </a:r>
            <a:r>
              <a:rPr lang="en-US" sz="1200" b="0" i="0" dirty="0" err="1">
                <a:solidFill>
                  <a:srgbClr val="555555"/>
                </a:solidFill>
                <a:effectLst/>
                <a:latin typeface="Inter"/>
              </a:rPr>
              <a:t>vous</a:t>
            </a:r>
            <a:r>
              <a:rPr lang="en-US" sz="1200" b="0" i="0" dirty="0">
                <a:solidFill>
                  <a:srgbClr val="555555"/>
                </a:solidFill>
                <a:effectLst/>
                <a:latin typeface="Inter"/>
              </a:rPr>
              <a:t> </a:t>
            </a:r>
            <a:r>
              <a:rPr lang="en-US" sz="1200" b="0" i="0" dirty="0" err="1">
                <a:solidFill>
                  <a:srgbClr val="555555"/>
                </a:solidFill>
                <a:effectLst/>
                <a:latin typeface="Inter"/>
              </a:rPr>
              <a:t>exécutez</a:t>
            </a:r>
            <a:r>
              <a:rPr lang="en-US" sz="1200" b="0" i="0" dirty="0">
                <a:solidFill>
                  <a:srgbClr val="555555"/>
                </a:solidFill>
                <a:effectLst/>
                <a:latin typeface="Inter"/>
              </a:rPr>
              <a:t> le script ci-dessus, </a:t>
            </a:r>
            <a:r>
              <a:rPr lang="en-US" sz="1200" b="0" i="0" dirty="0" err="1">
                <a:solidFill>
                  <a:srgbClr val="555555"/>
                </a:solidFill>
                <a:effectLst/>
                <a:latin typeface="Inter"/>
              </a:rPr>
              <a:t>vous</a:t>
            </a:r>
            <a:r>
              <a:rPr lang="en-US" sz="1200" b="0" i="0" dirty="0">
                <a:solidFill>
                  <a:srgbClr val="555555"/>
                </a:solidFill>
                <a:effectLst/>
                <a:latin typeface="Inter"/>
              </a:rPr>
              <a:t> </a:t>
            </a:r>
            <a:r>
              <a:rPr lang="en-US" sz="1200" b="0" i="0" dirty="0" err="1">
                <a:solidFill>
                  <a:srgbClr val="555555"/>
                </a:solidFill>
                <a:effectLst/>
                <a:latin typeface="Inter"/>
              </a:rPr>
              <a:t>verrez</a:t>
            </a:r>
            <a:r>
              <a:rPr lang="en-US" sz="1200" b="0" i="0" dirty="0">
                <a:solidFill>
                  <a:srgbClr val="555555"/>
                </a:solidFill>
                <a:effectLst/>
                <a:latin typeface="Inter"/>
              </a:rPr>
              <a:t> </a:t>
            </a:r>
            <a:r>
              <a:rPr lang="en-US" sz="1200" b="0" i="0" dirty="0" err="1">
                <a:solidFill>
                  <a:srgbClr val="555555"/>
                </a:solidFill>
                <a:effectLst/>
                <a:latin typeface="Inter"/>
              </a:rPr>
              <a:t>toutes</a:t>
            </a:r>
            <a:r>
              <a:rPr lang="en-US" sz="1200" b="0" i="0" dirty="0">
                <a:solidFill>
                  <a:srgbClr val="555555"/>
                </a:solidFill>
                <a:effectLst/>
                <a:latin typeface="Inter"/>
              </a:rPr>
              <a:t> les </a:t>
            </a:r>
            <a:r>
              <a:rPr lang="en-US" sz="1200" b="0" i="0" dirty="0" err="1">
                <a:solidFill>
                  <a:srgbClr val="555555"/>
                </a:solidFill>
                <a:effectLst/>
                <a:latin typeface="Inter"/>
              </a:rPr>
              <a:t>règles</a:t>
            </a:r>
            <a:r>
              <a:rPr lang="en-US" sz="1200" b="0" i="0" dirty="0">
                <a:solidFill>
                  <a:srgbClr val="555555"/>
                </a:solidFill>
                <a:effectLst/>
                <a:latin typeface="Inter"/>
              </a:rPr>
              <a:t> </a:t>
            </a:r>
            <a:r>
              <a:rPr lang="en-US" sz="1200" b="0" i="0" dirty="0" err="1">
                <a:solidFill>
                  <a:srgbClr val="555555"/>
                </a:solidFill>
                <a:effectLst/>
                <a:latin typeface="Inter"/>
              </a:rPr>
              <a:t>renvoyées</a:t>
            </a:r>
            <a:r>
              <a:rPr lang="en-US" sz="1200" b="0" i="0" dirty="0">
                <a:solidFill>
                  <a:srgbClr val="555555"/>
                </a:solidFill>
                <a:effectLst/>
                <a:latin typeface="Inter"/>
              </a:rPr>
              <a:t> par la </a:t>
            </a:r>
            <a:r>
              <a:rPr lang="en-US" sz="1200" b="0" i="0" dirty="0" err="1">
                <a:solidFill>
                  <a:srgbClr val="555555"/>
                </a:solidFill>
                <a:effectLst/>
                <a:latin typeface="Inter"/>
              </a:rPr>
              <a:t>classe</a:t>
            </a:r>
            <a:r>
              <a:rPr lang="en-US" sz="1200" b="0" i="0" dirty="0">
                <a:solidFill>
                  <a:srgbClr val="555555"/>
                </a:solidFill>
                <a:effectLst/>
                <a:latin typeface="Inter"/>
              </a:rPr>
              <a:t> </a:t>
            </a:r>
            <a:r>
              <a:rPr lang="en-US" sz="1200" b="0" i="0" dirty="0" err="1">
                <a:solidFill>
                  <a:srgbClr val="555555"/>
                </a:solidFill>
                <a:effectLst/>
                <a:latin typeface="Inter"/>
              </a:rPr>
              <a:t>apriori</a:t>
            </a:r>
            <a:r>
              <a:rPr lang="en-US" sz="1200" b="0" i="0" dirty="0">
                <a:solidFill>
                  <a:srgbClr val="555555"/>
                </a:solidFill>
                <a:effectLst/>
                <a:latin typeface="Inter"/>
              </a:rPr>
              <a:t>. Les quatre premières </a:t>
            </a:r>
            <a:r>
              <a:rPr lang="en-US" sz="1200" b="0" i="0" dirty="0" err="1">
                <a:solidFill>
                  <a:srgbClr val="555555"/>
                </a:solidFill>
                <a:effectLst/>
                <a:latin typeface="Inter"/>
              </a:rPr>
              <a:t>règles</a:t>
            </a:r>
            <a:r>
              <a:rPr lang="en-US" sz="1200" b="0" i="0" dirty="0">
                <a:solidFill>
                  <a:srgbClr val="555555"/>
                </a:solidFill>
                <a:effectLst/>
                <a:latin typeface="Inter"/>
              </a:rPr>
              <a:t> </a:t>
            </a:r>
            <a:r>
              <a:rPr lang="en-US" sz="1200" b="0" i="0" dirty="0" err="1">
                <a:solidFill>
                  <a:srgbClr val="555555"/>
                </a:solidFill>
                <a:effectLst/>
                <a:latin typeface="Inter"/>
              </a:rPr>
              <a:t>renvoyées</a:t>
            </a:r>
            <a:r>
              <a:rPr lang="en-US" sz="1200" b="0" i="0" dirty="0">
                <a:solidFill>
                  <a:srgbClr val="555555"/>
                </a:solidFill>
                <a:effectLst/>
                <a:latin typeface="Inter"/>
              </a:rPr>
              <a:t> par la </a:t>
            </a:r>
            <a:r>
              <a:rPr lang="en-US" sz="1200" b="0" i="0" dirty="0" err="1">
                <a:solidFill>
                  <a:srgbClr val="555555"/>
                </a:solidFill>
                <a:effectLst/>
                <a:latin typeface="Inter"/>
              </a:rPr>
              <a:t>classe</a:t>
            </a:r>
            <a:r>
              <a:rPr lang="en-US" sz="1200" b="0" i="0" dirty="0">
                <a:solidFill>
                  <a:srgbClr val="555555"/>
                </a:solidFill>
                <a:effectLst/>
                <a:latin typeface="Inter"/>
              </a:rPr>
              <a:t> </a:t>
            </a:r>
            <a:r>
              <a:rPr lang="en-US" sz="1200" b="0" i="0" dirty="0" err="1">
                <a:solidFill>
                  <a:srgbClr val="555555"/>
                </a:solidFill>
                <a:effectLst/>
                <a:latin typeface="Inter"/>
              </a:rPr>
              <a:t>apriori</a:t>
            </a:r>
            <a:r>
              <a:rPr lang="en-US" sz="1200" b="0" i="0" dirty="0">
                <a:solidFill>
                  <a:srgbClr val="555555"/>
                </a:solidFill>
                <a:effectLst/>
                <a:latin typeface="Inter"/>
              </a:rPr>
              <a:t> </a:t>
            </a:r>
            <a:r>
              <a:rPr lang="en-US" sz="1200" b="0" i="0" dirty="0" err="1">
                <a:solidFill>
                  <a:srgbClr val="555555"/>
                </a:solidFill>
                <a:effectLst/>
                <a:latin typeface="Inter"/>
              </a:rPr>
              <a:t>ressemblent</a:t>
            </a:r>
            <a:r>
              <a:rPr lang="en-US" sz="1200" b="0" i="0" dirty="0">
                <a:solidFill>
                  <a:srgbClr val="555555"/>
                </a:solidFill>
                <a:effectLst/>
                <a:latin typeface="Inter"/>
              </a:rPr>
              <a:t> </a:t>
            </a:r>
            <a:r>
              <a:rPr lang="en-US" sz="1200" b="0" i="0" dirty="0" err="1">
                <a:solidFill>
                  <a:srgbClr val="555555"/>
                </a:solidFill>
                <a:effectLst/>
                <a:latin typeface="Inter"/>
              </a:rPr>
              <a:t>à</a:t>
            </a:r>
            <a:r>
              <a:rPr lang="en-US" sz="1200" b="0" i="0" dirty="0">
                <a:solidFill>
                  <a:srgbClr val="555555"/>
                </a:solidFill>
                <a:effectLst/>
                <a:latin typeface="Inter"/>
              </a:rPr>
              <a:t> </a:t>
            </a:r>
            <a:r>
              <a:rPr lang="en-US" sz="1200" b="0" i="0" dirty="0" err="1">
                <a:solidFill>
                  <a:srgbClr val="555555"/>
                </a:solidFill>
                <a:effectLst/>
                <a:latin typeface="Inter"/>
              </a:rPr>
              <a:t>ceci</a:t>
            </a:r>
            <a:r>
              <a:rPr lang="en-US" sz="1200" b="0" i="0" dirty="0">
                <a:solidFill>
                  <a:srgbClr val="555555"/>
                </a:solidFill>
                <a:effectLst/>
                <a:latin typeface="Inter"/>
              </a:rPr>
              <a:t> :</a:t>
            </a:r>
          </a:p>
          <a:p>
            <a:pPr marL="12700" algn="just">
              <a:spcBef>
                <a:spcPts val="105"/>
              </a:spcBef>
            </a:pPr>
            <a:endParaRPr lang="fr-FR" dirty="0"/>
          </a:p>
          <a:p>
            <a:r>
              <a:rPr lang="en-US" sz="1200" dirty="0">
                <a:latin typeface="Calibri"/>
                <a:cs typeface="Calibri"/>
              </a:rPr>
              <a:t>Nous </a:t>
            </a:r>
            <a:r>
              <a:rPr lang="en-US" sz="1200" dirty="0" err="1">
                <a:latin typeface="Calibri"/>
                <a:cs typeface="Calibri"/>
              </a:rPr>
              <a:t>avons</a:t>
            </a:r>
            <a:r>
              <a:rPr lang="en-US" sz="1200" dirty="0">
                <a:latin typeface="Calibri"/>
                <a:cs typeface="Calibri"/>
              </a:rPr>
              <a:t> déjà </a:t>
            </a:r>
            <a:r>
              <a:rPr lang="en-US" sz="1200" dirty="0" err="1">
                <a:latin typeface="Calibri"/>
                <a:cs typeface="Calibri"/>
              </a:rPr>
              <a:t>abordé</a:t>
            </a:r>
            <a:r>
              <a:rPr lang="en-US" sz="1200" dirty="0">
                <a:latin typeface="Calibri"/>
                <a:cs typeface="Calibri"/>
              </a:rPr>
              <a:t> la première </a:t>
            </a:r>
            <a:r>
              <a:rPr lang="en-US" sz="1200" dirty="0" err="1">
                <a:latin typeface="Calibri"/>
                <a:cs typeface="Calibri"/>
              </a:rPr>
              <a:t>règle</a:t>
            </a:r>
            <a:r>
              <a:rPr lang="en-US" sz="1200" dirty="0">
                <a:latin typeface="Calibri"/>
                <a:cs typeface="Calibri"/>
              </a:rPr>
              <a:t>. </a:t>
            </a:r>
            <a:r>
              <a:rPr lang="en-US" sz="1200" dirty="0" err="1">
                <a:latin typeface="Calibri"/>
                <a:cs typeface="Calibri"/>
              </a:rPr>
              <a:t>Examinons</a:t>
            </a:r>
            <a:r>
              <a:rPr lang="en-US" sz="1200" dirty="0">
                <a:latin typeface="Calibri"/>
                <a:cs typeface="Calibri"/>
              </a:rPr>
              <a:t> </a:t>
            </a:r>
            <a:r>
              <a:rPr lang="en-US" sz="1200" dirty="0" err="1">
                <a:latin typeface="Calibri"/>
                <a:cs typeface="Calibri"/>
              </a:rPr>
              <a:t>maintenant</a:t>
            </a:r>
            <a:r>
              <a:rPr lang="en-US" sz="1200" dirty="0">
                <a:latin typeface="Calibri"/>
                <a:cs typeface="Calibri"/>
              </a:rPr>
              <a:t> la </a:t>
            </a:r>
            <a:r>
              <a:rPr lang="en-US" sz="1200" dirty="0" err="1">
                <a:latin typeface="Calibri"/>
                <a:cs typeface="Calibri"/>
              </a:rPr>
              <a:t>deuxième</a:t>
            </a:r>
            <a:r>
              <a:rPr lang="en-US" sz="1200" dirty="0">
                <a:latin typeface="Calibri"/>
                <a:cs typeface="Calibri"/>
              </a:rPr>
              <a:t> </a:t>
            </a:r>
            <a:r>
              <a:rPr lang="en-US" sz="1200" dirty="0" err="1">
                <a:latin typeface="Calibri"/>
                <a:cs typeface="Calibri"/>
              </a:rPr>
              <a:t>règle</a:t>
            </a:r>
            <a:r>
              <a:rPr lang="en-US" sz="1200" dirty="0">
                <a:latin typeface="Calibri"/>
                <a:cs typeface="Calibri"/>
              </a:rPr>
              <a:t>. La </a:t>
            </a:r>
            <a:r>
              <a:rPr lang="en-US" sz="1200" dirty="0" err="1">
                <a:latin typeface="Calibri"/>
                <a:cs typeface="Calibri"/>
              </a:rPr>
              <a:t>deuxième</a:t>
            </a:r>
            <a:r>
              <a:rPr lang="en-US" sz="1200" dirty="0">
                <a:latin typeface="Calibri"/>
                <a:cs typeface="Calibri"/>
              </a:rPr>
              <a:t> </a:t>
            </a:r>
            <a:r>
              <a:rPr lang="en-US" sz="1200" dirty="0" err="1">
                <a:latin typeface="Calibri"/>
                <a:cs typeface="Calibri"/>
              </a:rPr>
              <a:t>règle</a:t>
            </a:r>
            <a:r>
              <a:rPr lang="en-US" sz="1200" dirty="0">
                <a:latin typeface="Calibri"/>
                <a:cs typeface="Calibri"/>
              </a:rPr>
              <a:t> stipule que la sauce </a:t>
            </a:r>
            <a:r>
              <a:rPr lang="en-US" sz="1200" dirty="0" err="1">
                <a:latin typeface="Calibri"/>
                <a:cs typeface="Calibri"/>
              </a:rPr>
              <a:t>à</a:t>
            </a:r>
            <a:r>
              <a:rPr lang="en-US" sz="1200" dirty="0">
                <a:latin typeface="Calibri"/>
                <a:cs typeface="Calibri"/>
              </a:rPr>
              <a:t> la crème aux champignons et </a:t>
            </a:r>
            <a:r>
              <a:rPr lang="en-US" sz="1200" dirty="0" err="1">
                <a:latin typeface="Calibri"/>
                <a:cs typeface="Calibri"/>
              </a:rPr>
              <a:t>l'escalope</a:t>
            </a:r>
            <a:r>
              <a:rPr lang="en-US" sz="1200" dirty="0">
                <a:latin typeface="Calibri"/>
                <a:cs typeface="Calibri"/>
              </a:rPr>
              <a:t> </a:t>
            </a:r>
            <a:r>
              <a:rPr lang="en-US" sz="1200" dirty="0" err="1">
                <a:latin typeface="Calibri"/>
                <a:cs typeface="Calibri"/>
              </a:rPr>
              <a:t>sont</a:t>
            </a:r>
            <a:r>
              <a:rPr lang="en-US" sz="1200" dirty="0">
                <a:latin typeface="Calibri"/>
                <a:cs typeface="Calibri"/>
              </a:rPr>
              <a:t> </a:t>
            </a:r>
            <a:r>
              <a:rPr lang="en-US" sz="1200" dirty="0" err="1">
                <a:latin typeface="Calibri"/>
                <a:cs typeface="Calibri"/>
              </a:rPr>
              <a:t>achetées</a:t>
            </a:r>
            <a:r>
              <a:rPr lang="en-US" sz="1200" dirty="0">
                <a:latin typeface="Calibri"/>
                <a:cs typeface="Calibri"/>
              </a:rPr>
              <a:t> </a:t>
            </a:r>
            <a:r>
              <a:rPr lang="en-US" sz="1200" dirty="0" err="1">
                <a:latin typeface="Calibri"/>
                <a:cs typeface="Calibri"/>
              </a:rPr>
              <a:t>fréquemment</a:t>
            </a:r>
            <a:r>
              <a:rPr lang="en-US" sz="1200" dirty="0">
                <a:latin typeface="Calibri"/>
                <a:cs typeface="Calibri"/>
              </a:rPr>
              <a:t>. Le support pour la sauce </a:t>
            </a:r>
            <a:r>
              <a:rPr lang="en-US" sz="1200" dirty="0" err="1">
                <a:latin typeface="Calibri"/>
                <a:cs typeface="Calibri"/>
              </a:rPr>
              <a:t>à</a:t>
            </a:r>
            <a:r>
              <a:rPr lang="en-US" sz="1200" dirty="0">
                <a:latin typeface="Calibri"/>
                <a:cs typeface="Calibri"/>
              </a:rPr>
              <a:t> la crème aux champignons </a:t>
            </a:r>
            <a:r>
              <a:rPr lang="en-US" sz="1200" dirty="0" err="1">
                <a:latin typeface="Calibri"/>
                <a:cs typeface="Calibri"/>
              </a:rPr>
              <a:t>est</a:t>
            </a:r>
            <a:r>
              <a:rPr lang="en-US" sz="1200" dirty="0">
                <a:latin typeface="Calibri"/>
                <a:cs typeface="Calibri"/>
              </a:rPr>
              <a:t> de 0,0057. La </a:t>
            </a:r>
            <a:r>
              <a:rPr lang="en-US" sz="1200" dirty="0" err="1">
                <a:latin typeface="Calibri"/>
                <a:cs typeface="Calibri"/>
              </a:rPr>
              <a:t>confiance</a:t>
            </a:r>
            <a:r>
              <a:rPr lang="en-US" sz="1200" dirty="0">
                <a:latin typeface="Calibri"/>
                <a:cs typeface="Calibri"/>
              </a:rPr>
              <a:t> pour </a:t>
            </a:r>
            <a:r>
              <a:rPr lang="en-US" sz="1200" dirty="0" err="1">
                <a:latin typeface="Calibri"/>
                <a:cs typeface="Calibri"/>
              </a:rPr>
              <a:t>cette</a:t>
            </a:r>
            <a:r>
              <a:rPr lang="en-US" sz="1200" dirty="0">
                <a:latin typeface="Calibri"/>
                <a:cs typeface="Calibri"/>
              </a:rPr>
              <a:t> </a:t>
            </a:r>
            <a:r>
              <a:rPr lang="en-US" sz="1200" dirty="0" err="1">
                <a:latin typeface="Calibri"/>
                <a:cs typeface="Calibri"/>
              </a:rPr>
              <a:t>règle</a:t>
            </a:r>
            <a:r>
              <a:rPr lang="en-US" sz="1200" dirty="0">
                <a:latin typeface="Calibri"/>
                <a:cs typeface="Calibri"/>
              </a:rPr>
              <a:t> </a:t>
            </a:r>
            <a:r>
              <a:rPr lang="en-US" sz="1200" dirty="0" err="1">
                <a:latin typeface="Calibri"/>
                <a:cs typeface="Calibri"/>
              </a:rPr>
              <a:t>est</a:t>
            </a:r>
            <a:r>
              <a:rPr lang="en-US" sz="1200" dirty="0">
                <a:latin typeface="Calibri"/>
                <a:cs typeface="Calibri"/>
              </a:rPr>
              <a:t> de 0,3006, </a:t>
            </a:r>
            <a:r>
              <a:rPr lang="en-US" sz="1200" dirty="0" err="1">
                <a:latin typeface="Calibri"/>
                <a:cs typeface="Calibri"/>
              </a:rPr>
              <a:t>ce</a:t>
            </a:r>
            <a:r>
              <a:rPr lang="en-US" sz="1200" dirty="0">
                <a:latin typeface="Calibri"/>
                <a:cs typeface="Calibri"/>
              </a:rPr>
              <a:t> qui </a:t>
            </a:r>
            <a:r>
              <a:rPr lang="en-US" sz="1200" dirty="0" err="1">
                <a:latin typeface="Calibri"/>
                <a:cs typeface="Calibri"/>
              </a:rPr>
              <a:t>signifie</a:t>
            </a:r>
            <a:r>
              <a:rPr lang="en-US" sz="1200" dirty="0">
                <a:latin typeface="Calibri"/>
                <a:cs typeface="Calibri"/>
              </a:rPr>
              <a:t> que sur </a:t>
            </a:r>
            <a:r>
              <a:rPr lang="en-US" sz="1200" dirty="0" err="1">
                <a:latin typeface="Calibri"/>
                <a:cs typeface="Calibri"/>
              </a:rPr>
              <a:t>l'ensemble</a:t>
            </a:r>
            <a:r>
              <a:rPr lang="en-US" sz="1200" dirty="0">
                <a:latin typeface="Calibri"/>
                <a:cs typeface="Calibri"/>
              </a:rPr>
              <a:t> des transactions </a:t>
            </a:r>
            <a:r>
              <a:rPr lang="en-US" sz="1200" dirty="0" err="1">
                <a:latin typeface="Calibri"/>
                <a:cs typeface="Calibri"/>
              </a:rPr>
              <a:t>contenant</a:t>
            </a:r>
            <a:r>
              <a:rPr lang="en-US" sz="1200" dirty="0">
                <a:latin typeface="Calibri"/>
                <a:cs typeface="Calibri"/>
              </a:rPr>
              <a:t> des champignons, 30,06 % des transactions </a:t>
            </a:r>
            <a:r>
              <a:rPr lang="en-US" sz="1200" dirty="0" err="1">
                <a:latin typeface="Calibri"/>
                <a:cs typeface="Calibri"/>
              </a:rPr>
              <a:t>sont</a:t>
            </a:r>
            <a:r>
              <a:rPr lang="en-US" sz="1200" dirty="0">
                <a:latin typeface="Calibri"/>
                <a:cs typeface="Calibri"/>
              </a:rPr>
              <a:t> </a:t>
            </a:r>
            <a:r>
              <a:rPr lang="en-US" sz="1200" dirty="0" err="1">
                <a:latin typeface="Calibri"/>
                <a:cs typeface="Calibri"/>
              </a:rPr>
              <a:t>susceptibles</a:t>
            </a:r>
            <a:r>
              <a:rPr lang="en-US" sz="1200" dirty="0">
                <a:latin typeface="Calibri"/>
                <a:cs typeface="Calibri"/>
              </a:rPr>
              <a:t> de </a:t>
            </a:r>
            <a:r>
              <a:rPr lang="en-US" sz="1200" dirty="0" err="1">
                <a:latin typeface="Calibri"/>
                <a:cs typeface="Calibri"/>
              </a:rPr>
              <a:t>contenir</a:t>
            </a:r>
            <a:r>
              <a:rPr lang="en-US" sz="1200" dirty="0">
                <a:latin typeface="Calibri"/>
                <a:cs typeface="Calibri"/>
              </a:rPr>
              <a:t> </a:t>
            </a:r>
            <a:r>
              <a:rPr lang="en-US" sz="1200" dirty="0" err="1">
                <a:latin typeface="Calibri"/>
                <a:cs typeface="Calibri"/>
              </a:rPr>
              <a:t>également</a:t>
            </a:r>
            <a:r>
              <a:rPr lang="en-US" sz="1200" dirty="0">
                <a:latin typeface="Calibri"/>
                <a:cs typeface="Calibri"/>
              </a:rPr>
              <a:t> de </a:t>
            </a:r>
            <a:r>
              <a:rPr lang="en-US" sz="1200" dirty="0" err="1">
                <a:latin typeface="Calibri"/>
                <a:cs typeface="Calibri"/>
              </a:rPr>
              <a:t>l'escalope</a:t>
            </a:r>
            <a:r>
              <a:rPr lang="en-US" sz="1200" dirty="0">
                <a:latin typeface="Calibri"/>
                <a:cs typeface="Calibri"/>
              </a:rPr>
              <a:t>. </a:t>
            </a:r>
            <a:r>
              <a:rPr lang="en-US" sz="1200" dirty="0" err="1">
                <a:latin typeface="Calibri"/>
                <a:cs typeface="Calibri"/>
              </a:rPr>
              <a:t>Enfin</a:t>
            </a:r>
            <a:r>
              <a:rPr lang="en-US" sz="1200" dirty="0">
                <a:latin typeface="Calibri"/>
                <a:cs typeface="Calibri"/>
              </a:rPr>
              <a:t>, la </a:t>
            </a:r>
            <a:r>
              <a:rPr lang="en-US" sz="1200" dirty="0" err="1">
                <a:latin typeface="Calibri"/>
                <a:cs typeface="Calibri"/>
              </a:rPr>
              <a:t>hausse</a:t>
            </a:r>
            <a:r>
              <a:rPr lang="en-US" sz="1200" dirty="0">
                <a:latin typeface="Calibri"/>
                <a:cs typeface="Calibri"/>
              </a:rPr>
              <a:t> de 3,79 </a:t>
            </a:r>
            <a:r>
              <a:rPr lang="en-US" sz="1200" dirty="0" err="1">
                <a:latin typeface="Calibri"/>
                <a:cs typeface="Calibri"/>
              </a:rPr>
              <a:t>indique</a:t>
            </a:r>
            <a:r>
              <a:rPr lang="en-US" sz="1200" dirty="0">
                <a:latin typeface="Calibri"/>
                <a:cs typeface="Calibri"/>
              </a:rPr>
              <a:t> que </a:t>
            </a:r>
            <a:r>
              <a:rPr lang="en-US" sz="1200" dirty="0" err="1">
                <a:latin typeface="Calibri"/>
                <a:cs typeface="Calibri"/>
              </a:rPr>
              <a:t>l'escalope</a:t>
            </a:r>
            <a:r>
              <a:rPr lang="en-US" sz="1200" dirty="0">
                <a:latin typeface="Calibri"/>
                <a:cs typeface="Calibri"/>
              </a:rPr>
              <a:t> </a:t>
            </a:r>
            <a:r>
              <a:rPr lang="en-US" sz="1200" dirty="0" err="1">
                <a:latin typeface="Calibri"/>
                <a:cs typeface="Calibri"/>
              </a:rPr>
              <a:t>est</a:t>
            </a:r>
            <a:r>
              <a:rPr lang="en-US" sz="1200" dirty="0">
                <a:latin typeface="Calibri"/>
                <a:cs typeface="Calibri"/>
              </a:rPr>
              <a:t> 3,79 </a:t>
            </a:r>
            <a:r>
              <a:rPr lang="en-US" sz="1200" dirty="0" err="1">
                <a:latin typeface="Calibri"/>
                <a:cs typeface="Calibri"/>
              </a:rPr>
              <a:t>fois</a:t>
            </a:r>
            <a:r>
              <a:rPr lang="en-US" sz="1200" dirty="0">
                <a:latin typeface="Calibri"/>
                <a:cs typeface="Calibri"/>
              </a:rPr>
              <a:t> plus susceptible d'être </a:t>
            </a:r>
            <a:r>
              <a:rPr lang="en-US" sz="1200" dirty="0" err="1">
                <a:latin typeface="Calibri"/>
                <a:cs typeface="Calibri"/>
              </a:rPr>
              <a:t>achetée</a:t>
            </a:r>
            <a:r>
              <a:rPr lang="en-US" sz="1200" dirty="0">
                <a:latin typeface="Calibri"/>
                <a:cs typeface="Calibri"/>
              </a:rPr>
              <a:t> par les clients qui </a:t>
            </a:r>
            <a:r>
              <a:rPr lang="en-US" sz="1200" dirty="0" err="1">
                <a:latin typeface="Calibri"/>
                <a:cs typeface="Calibri"/>
              </a:rPr>
              <a:t>achètent</a:t>
            </a:r>
            <a:r>
              <a:rPr lang="en-US" sz="1200" dirty="0">
                <a:latin typeface="Calibri"/>
                <a:cs typeface="Calibri"/>
              </a:rPr>
              <a:t> de la sauce </a:t>
            </a:r>
            <a:r>
              <a:rPr lang="en-US" sz="1200" dirty="0" err="1">
                <a:latin typeface="Calibri"/>
                <a:cs typeface="Calibri"/>
              </a:rPr>
              <a:t>à</a:t>
            </a:r>
            <a:r>
              <a:rPr lang="en-US" sz="1200" dirty="0">
                <a:latin typeface="Calibri"/>
                <a:cs typeface="Calibri"/>
              </a:rPr>
              <a:t> la crème aux champignons, par rapport </a:t>
            </a:r>
            <a:r>
              <a:rPr lang="en-US" sz="1200" dirty="0" err="1">
                <a:latin typeface="Calibri"/>
                <a:cs typeface="Calibri"/>
              </a:rPr>
              <a:t>à</a:t>
            </a:r>
            <a:r>
              <a:rPr lang="en-US" sz="1200" dirty="0">
                <a:latin typeface="Calibri"/>
                <a:cs typeface="Calibri"/>
              </a:rPr>
              <a:t> </a:t>
            </a:r>
            <a:r>
              <a:rPr lang="en-US" sz="1200" dirty="0" err="1">
                <a:latin typeface="Calibri"/>
                <a:cs typeface="Calibri"/>
              </a:rPr>
              <a:t>sa</a:t>
            </a:r>
            <a:r>
              <a:rPr lang="en-US" sz="1200" dirty="0">
                <a:latin typeface="Calibri"/>
                <a:cs typeface="Calibri"/>
              </a:rPr>
              <a:t> vente par </a:t>
            </a:r>
            <a:r>
              <a:rPr lang="en-US" sz="1200" dirty="0" err="1">
                <a:latin typeface="Calibri"/>
                <a:cs typeface="Calibri"/>
              </a:rPr>
              <a:t>défaut</a:t>
            </a:r>
            <a:r>
              <a:rPr lang="en-US" sz="1200" dirty="0">
                <a:latin typeface="Calibri"/>
                <a:cs typeface="Calibri"/>
              </a:rPr>
              <a:t>.</a:t>
            </a:r>
          </a:p>
          <a:p>
            <a:endParaRPr lang="en-US" sz="1200" dirty="0">
              <a:latin typeface="Calibri"/>
              <a:cs typeface="Calibri"/>
            </a:endParaRPr>
          </a:p>
          <a:p>
            <a:endParaRPr lang="en-US" sz="1200" dirty="0">
              <a:latin typeface="Calibri"/>
              <a:cs typeface="Calibri"/>
            </a:endParaRPr>
          </a:p>
          <a:p>
            <a:pPr algn="l"/>
            <a:r>
              <a:rPr lang="en-US" b="0" i="0" dirty="0" err="1">
                <a:solidFill>
                  <a:srgbClr val="ECECEC"/>
                </a:solidFill>
                <a:effectLst/>
                <a:latin typeface="Söhne"/>
              </a:rPr>
              <a:t>Ces</a:t>
            </a:r>
            <a:r>
              <a:rPr lang="en-US" b="0" i="0" dirty="0">
                <a:solidFill>
                  <a:srgbClr val="ECECEC"/>
                </a:solidFill>
                <a:effectLst/>
                <a:latin typeface="Söhne"/>
              </a:rPr>
              <a:t> </a:t>
            </a:r>
            <a:r>
              <a:rPr lang="en-US" b="0" i="0" dirty="0" err="1">
                <a:solidFill>
                  <a:srgbClr val="ECECEC"/>
                </a:solidFill>
                <a:effectLst/>
                <a:latin typeface="Söhne"/>
              </a:rPr>
              <a:t>règles</a:t>
            </a:r>
            <a:r>
              <a:rPr lang="en-US" b="0" i="0" dirty="0">
                <a:solidFill>
                  <a:srgbClr val="ECECEC"/>
                </a:solidFill>
                <a:effectLst/>
                <a:latin typeface="Söhne"/>
              </a:rPr>
              <a:t> </a:t>
            </a:r>
            <a:r>
              <a:rPr lang="en-US" b="0" i="0" dirty="0" err="1">
                <a:solidFill>
                  <a:srgbClr val="ECECEC"/>
                </a:solidFill>
                <a:effectLst/>
                <a:latin typeface="Söhne"/>
              </a:rPr>
              <a:t>d'association</a:t>
            </a:r>
            <a:r>
              <a:rPr lang="en-US" b="0" i="0" dirty="0">
                <a:solidFill>
                  <a:srgbClr val="ECECEC"/>
                </a:solidFill>
                <a:effectLst/>
                <a:latin typeface="Söhne"/>
              </a:rPr>
              <a:t> </a:t>
            </a:r>
            <a:r>
              <a:rPr lang="en-US" b="0" i="0" dirty="0" err="1">
                <a:solidFill>
                  <a:srgbClr val="ECECEC"/>
                </a:solidFill>
                <a:effectLst/>
                <a:latin typeface="Söhne"/>
              </a:rPr>
              <a:t>ont</a:t>
            </a:r>
            <a:r>
              <a:rPr lang="en-US" b="0" i="0" dirty="0">
                <a:solidFill>
                  <a:srgbClr val="ECECEC"/>
                </a:solidFill>
                <a:effectLst/>
                <a:latin typeface="Söhne"/>
              </a:rPr>
              <a:t> </a:t>
            </a:r>
            <a:r>
              <a:rPr lang="en-US" b="0" i="0" dirty="0" err="1">
                <a:solidFill>
                  <a:srgbClr val="ECECEC"/>
                </a:solidFill>
                <a:effectLst/>
                <a:latin typeface="Söhne"/>
              </a:rPr>
              <a:t>été</a:t>
            </a:r>
            <a:r>
              <a:rPr lang="en-US" b="0" i="0" dirty="0">
                <a:solidFill>
                  <a:srgbClr val="ECECEC"/>
                </a:solidFill>
                <a:effectLst/>
                <a:latin typeface="Söhne"/>
              </a:rPr>
              <a:t> </a:t>
            </a:r>
            <a:r>
              <a:rPr lang="en-US" b="0" i="0" dirty="0" err="1">
                <a:solidFill>
                  <a:srgbClr val="ECECEC"/>
                </a:solidFill>
                <a:effectLst/>
                <a:latin typeface="Söhne"/>
              </a:rPr>
              <a:t>générées</a:t>
            </a:r>
            <a:r>
              <a:rPr lang="en-US" b="0" i="0" dirty="0">
                <a:solidFill>
                  <a:srgbClr val="ECECEC"/>
                </a:solidFill>
                <a:effectLst/>
                <a:latin typeface="Söhne"/>
              </a:rPr>
              <a:t> </a:t>
            </a:r>
            <a:r>
              <a:rPr lang="en-US" b="0" i="0" dirty="0" err="1">
                <a:solidFill>
                  <a:srgbClr val="ECECEC"/>
                </a:solidFill>
                <a:effectLst/>
                <a:latin typeface="Söhne"/>
              </a:rPr>
              <a:t>à</a:t>
            </a:r>
            <a:r>
              <a:rPr lang="en-US" b="0" i="0" dirty="0">
                <a:solidFill>
                  <a:srgbClr val="ECECEC"/>
                </a:solidFill>
                <a:effectLst/>
                <a:latin typeface="Söhne"/>
              </a:rPr>
              <a:t> </a:t>
            </a:r>
            <a:r>
              <a:rPr lang="en-US" b="0" i="0" dirty="0" err="1">
                <a:solidFill>
                  <a:srgbClr val="ECECEC"/>
                </a:solidFill>
                <a:effectLst/>
                <a:latin typeface="Söhne"/>
              </a:rPr>
              <a:t>partir</a:t>
            </a:r>
            <a:r>
              <a:rPr lang="en-US" b="0" i="0" dirty="0">
                <a:solidFill>
                  <a:srgbClr val="ECECEC"/>
                </a:solidFill>
                <a:effectLst/>
                <a:latin typeface="Söhne"/>
              </a:rPr>
              <a:t> de </a:t>
            </a:r>
            <a:r>
              <a:rPr lang="en-US" b="0" i="0" dirty="0" err="1">
                <a:solidFill>
                  <a:srgbClr val="ECECEC"/>
                </a:solidFill>
                <a:effectLst/>
                <a:latin typeface="Söhne"/>
              </a:rPr>
              <a:t>l'ensemble</a:t>
            </a:r>
            <a:r>
              <a:rPr lang="en-US" b="0" i="0" dirty="0">
                <a:solidFill>
                  <a:srgbClr val="ECECEC"/>
                </a:solidFill>
                <a:effectLst/>
                <a:latin typeface="Söhne"/>
              </a:rPr>
              <a:t> de transactions </a:t>
            </a:r>
            <a:r>
              <a:rPr lang="en-US" b="0" i="0" dirty="0" err="1">
                <a:solidFill>
                  <a:srgbClr val="ECECEC"/>
                </a:solidFill>
                <a:effectLst/>
                <a:latin typeface="Söhne"/>
              </a:rPr>
              <a:t>analysé</a:t>
            </a:r>
            <a:r>
              <a:rPr lang="en-US" b="0" i="0" dirty="0">
                <a:solidFill>
                  <a:srgbClr val="ECECEC"/>
                </a:solidFill>
                <a:effectLst/>
                <a:latin typeface="Söhne"/>
              </a:rPr>
              <a:t> avec </a:t>
            </a:r>
            <a:r>
              <a:rPr lang="en-US" b="0" i="0" dirty="0" err="1">
                <a:solidFill>
                  <a:srgbClr val="ECECEC"/>
                </a:solidFill>
                <a:effectLst/>
                <a:latin typeface="Söhne"/>
              </a:rPr>
              <a:t>l'algorithme</a:t>
            </a:r>
            <a:r>
              <a:rPr lang="en-US" b="0" i="0" dirty="0">
                <a:solidFill>
                  <a:srgbClr val="ECECEC"/>
                </a:solidFill>
                <a:effectLst/>
                <a:latin typeface="Söhne"/>
              </a:rPr>
              <a:t> </a:t>
            </a:r>
            <a:r>
              <a:rPr lang="en-US" b="0" i="0" dirty="0" err="1">
                <a:solidFill>
                  <a:srgbClr val="ECECEC"/>
                </a:solidFill>
                <a:effectLst/>
                <a:latin typeface="Söhne"/>
              </a:rPr>
              <a:t>Apriori</a:t>
            </a:r>
            <a:r>
              <a:rPr lang="en-US" b="0" i="0" dirty="0">
                <a:solidFill>
                  <a:srgbClr val="ECECEC"/>
                </a:solidFill>
                <a:effectLst/>
                <a:latin typeface="Söhne"/>
              </a:rPr>
              <a:t>. </a:t>
            </a:r>
            <a:r>
              <a:rPr lang="en-US" b="0" i="0" dirty="0" err="1">
                <a:solidFill>
                  <a:srgbClr val="ECECEC"/>
                </a:solidFill>
                <a:effectLst/>
                <a:latin typeface="Söhne"/>
              </a:rPr>
              <a:t>Voici</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interprétation</a:t>
            </a:r>
            <a:r>
              <a:rPr lang="en-US" b="0" i="0" dirty="0">
                <a:solidFill>
                  <a:srgbClr val="ECECEC"/>
                </a:solidFill>
                <a:effectLst/>
                <a:latin typeface="Söhne"/>
              </a:rPr>
              <a:t> de </a:t>
            </a:r>
            <a:r>
              <a:rPr lang="en-US" b="0" i="0" dirty="0" err="1">
                <a:solidFill>
                  <a:srgbClr val="ECECEC"/>
                </a:solidFill>
                <a:effectLst/>
                <a:latin typeface="Söhne"/>
              </a:rPr>
              <a:t>chaque</a:t>
            </a:r>
            <a:r>
              <a:rPr lang="en-US" b="0" i="0" dirty="0">
                <a:solidFill>
                  <a:srgbClr val="ECECEC"/>
                </a:solidFill>
                <a:effectLst/>
                <a:latin typeface="Söhne"/>
              </a:rPr>
              <a:t> </a:t>
            </a:r>
            <a:r>
              <a:rPr lang="en-US" b="0" i="0" dirty="0" err="1">
                <a:solidFill>
                  <a:srgbClr val="ECECEC"/>
                </a:solidFill>
                <a:effectLst/>
                <a:latin typeface="Söhne"/>
              </a:rPr>
              <a:t>règle</a:t>
            </a:r>
            <a:r>
              <a:rPr lang="en-US" b="0" i="0" dirty="0">
                <a:solidFill>
                  <a:srgbClr val="ECECEC"/>
                </a:solidFill>
                <a:effectLst/>
                <a:latin typeface="Söhne"/>
              </a:rPr>
              <a:t> :</a:t>
            </a:r>
          </a:p>
          <a:p>
            <a:pPr algn="l">
              <a:buFont typeface="+mj-lt"/>
              <a:buAutoNum type="arabicPeriod"/>
            </a:pPr>
            <a:r>
              <a:rPr lang="en-US" b="1" i="0" dirty="0" err="1">
                <a:solidFill>
                  <a:srgbClr val="ECECEC"/>
                </a:solidFill>
                <a:effectLst/>
                <a:latin typeface="Söhne"/>
              </a:rPr>
              <a:t>Règle</a:t>
            </a:r>
            <a:r>
              <a:rPr lang="en-US" b="1" i="0" dirty="0">
                <a:solidFill>
                  <a:srgbClr val="ECECEC"/>
                </a:solidFill>
                <a:effectLst/>
                <a:latin typeface="Söhne"/>
              </a:rPr>
              <a:t> :</a:t>
            </a:r>
            <a:r>
              <a:rPr lang="en-US" b="0" i="0" dirty="0">
                <a:solidFill>
                  <a:srgbClr val="ECECEC"/>
                </a:solidFill>
                <a:effectLst/>
                <a:latin typeface="Söhne"/>
              </a:rPr>
              <a:t> "chicken -&gt; light cream"</a:t>
            </a:r>
          </a:p>
          <a:p>
            <a:pPr marL="742950" lvl="1" indent="-285750" algn="l">
              <a:buFont typeface="+mj-lt"/>
              <a:buAutoNum type="arabicPeriod"/>
            </a:pPr>
            <a:r>
              <a:rPr lang="en-US" b="1" i="0" dirty="0">
                <a:solidFill>
                  <a:srgbClr val="ECECEC"/>
                </a:solidFill>
                <a:effectLst/>
                <a:latin typeface="Söhne"/>
              </a:rPr>
              <a:t>Support :</a:t>
            </a:r>
            <a:r>
              <a:rPr lang="en-US" b="0" i="0" dirty="0">
                <a:solidFill>
                  <a:srgbClr val="ECECEC"/>
                </a:solidFill>
                <a:effectLst/>
                <a:latin typeface="Söhne"/>
              </a:rPr>
              <a:t> 0.45%</a:t>
            </a:r>
          </a:p>
          <a:p>
            <a:pPr marL="742950" lvl="1" indent="-285750" algn="l">
              <a:buFont typeface="+mj-lt"/>
              <a:buAutoNum type="arabicPeriod"/>
            </a:pPr>
            <a:r>
              <a:rPr lang="en-US" b="1" i="0" dirty="0" err="1">
                <a:solidFill>
                  <a:srgbClr val="ECECEC"/>
                </a:solidFill>
                <a:effectLst/>
                <a:latin typeface="Söhne"/>
              </a:rPr>
              <a:t>Confiance</a:t>
            </a:r>
            <a:r>
              <a:rPr lang="en-US" b="1" i="0" dirty="0">
                <a:solidFill>
                  <a:srgbClr val="ECECEC"/>
                </a:solidFill>
                <a:effectLst/>
                <a:latin typeface="Söhne"/>
              </a:rPr>
              <a:t> :</a:t>
            </a:r>
            <a:r>
              <a:rPr lang="en-US" b="0" i="0" dirty="0">
                <a:solidFill>
                  <a:srgbClr val="ECECEC"/>
                </a:solidFill>
                <a:effectLst/>
                <a:latin typeface="Söhne"/>
              </a:rPr>
              <a:t> 29.06%</a:t>
            </a:r>
          </a:p>
          <a:p>
            <a:pPr marL="742950" lvl="1" indent="-285750" algn="l">
              <a:buFont typeface="+mj-lt"/>
              <a:buAutoNum type="arabicPeriod"/>
            </a:pPr>
            <a:r>
              <a:rPr lang="en-US" b="1" i="0" dirty="0">
                <a:solidFill>
                  <a:srgbClr val="ECECEC"/>
                </a:solidFill>
                <a:effectLst/>
                <a:latin typeface="Söhne"/>
              </a:rPr>
              <a:t>Lift :</a:t>
            </a:r>
            <a:r>
              <a:rPr lang="en-US" b="0" i="0" dirty="0">
                <a:solidFill>
                  <a:srgbClr val="ECECEC"/>
                </a:solidFill>
                <a:effectLst/>
                <a:latin typeface="Söhne"/>
              </a:rPr>
              <a:t> 4.84</a:t>
            </a:r>
          </a:p>
          <a:p>
            <a:pPr marL="742950" lvl="1" indent="-285750" algn="l">
              <a:buFont typeface="+mj-lt"/>
              <a:buAutoNum type="arabicPeriod"/>
            </a:pPr>
            <a:r>
              <a:rPr lang="en-US" b="1" i="0" dirty="0" err="1">
                <a:solidFill>
                  <a:srgbClr val="ECECEC"/>
                </a:solidFill>
                <a:effectLst/>
                <a:latin typeface="Söhne"/>
              </a:rPr>
              <a:t>Interprétation</a:t>
            </a:r>
            <a:r>
              <a:rPr lang="en-US" b="1" i="0" dirty="0">
                <a:solidFill>
                  <a:srgbClr val="ECECEC"/>
                </a:solidFill>
                <a:effectLst/>
                <a:latin typeface="Söhne"/>
              </a:rPr>
              <a:t> :</a:t>
            </a:r>
            <a:r>
              <a:rPr lang="en-US" b="0" i="0" dirty="0">
                <a:solidFill>
                  <a:srgbClr val="ECECEC"/>
                </a:solidFill>
                <a:effectLst/>
                <a:latin typeface="Söhne"/>
              </a:rPr>
              <a:t> </a:t>
            </a: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règle</a:t>
            </a:r>
            <a:r>
              <a:rPr lang="en-US" b="0" i="0" dirty="0">
                <a:solidFill>
                  <a:srgbClr val="ECECEC"/>
                </a:solidFill>
                <a:effectLst/>
                <a:latin typeface="Söhne"/>
              </a:rPr>
              <a:t> </a:t>
            </a:r>
            <a:r>
              <a:rPr lang="en-US" b="0" i="0" dirty="0" err="1">
                <a:solidFill>
                  <a:srgbClr val="ECECEC"/>
                </a:solidFill>
                <a:effectLst/>
                <a:latin typeface="Söhne"/>
              </a:rPr>
              <a:t>indique</a:t>
            </a:r>
            <a:r>
              <a:rPr lang="en-US" b="0" i="0" dirty="0">
                <a:solidFill>
                  <a:srgbClr val="ECECEC"/>
                </a:solidFill>
                <a:effectLst/>
                <a:latin typeface="Söhne"/>
              </a:rPr>
              <a:t> </a:t>
            </a:r>
            <a:r>
              <a:rPr lang="en-US" b="0" i="0" dirty="0" err="1">
                <a:solidFill>
                  <a:srgbClr val="ECECEC"/>
                </a:solidFill>
                <a:effectLst/>
                <a:latin typeface="Söhne"/>
              </a:rPr>
              <a:t>qu'il</a:t>
            </a:r>
            <a:r>
              <a:rPr lang="en-US" b="0" i="0" dirty="0">
                <a:solidFill>
                  <a:srgbClr val="ECECEC"/>
                </a:solidFill>
                <a:effectLst/>
                <a:latin typeface="Söhne"/>
              </a:rPr>
              <a:t> y a </a:t>
            </a:r>
            <a:r>
              <a:rPr lang="en-US" b="0" i="0" dirty="0" err="1">
                <a:solidFill>
                  <a:srgbClr val="ECECEC"/>
                </a:solidFill>
                <a:effectLst/>
                <a:latin typeface="Söhne"/>
              </a:rPr>
              <a:t>une</a:t>
            </a:r>
            <a:r>
              <a:rPr lang="en-US" b="0" i="0" dirty="0">
                <a:solidFill>
                  <a:srgbClr val="ECECEC"/>
                </a:solidFill>
                <a:effectLst/>
                <a:latin typeface="Söhne"/>
              </a:rPr>
              <a:t> forte </a:t>
            </a:r>
            <a:r>
              <a:rPr lang="en-US" b="0" i="0" dirty="0" err="1">
                <a:solidFill>
                  <a:srgbClr val="ECECEC"/>
                </a:solidFill>
                <a:effectLst/>
                <a:latin typeface="Söhne"/>
              </a:rPr>
              <a:t>probabilité</a:t>
            </a:r>
            <a:r>
              <a:rPr lang="en-US" b="0" i="0" dirty="0">
                <a:solidFill>
                  <a:srgbClr val="ECECEC"/>
                </a:solidFill>
                <a:effectLst/>
                <a:latin typeface="Söhne"/>
              </a:rPr>
              <a:t> (</a:t>
            </a:r>
            <a:r>
              <a:rPr lang="en-US" b="0" i="0" dirty="0" err="1">
                <a:solidFill>
                  <a:srgbClr val="ECECEC"/>
                </a:solidFill>
                <a:effectLst/>
                <a:latin typeface="Söhne"/>
              </a:rPr>
              <a:t>confiance</a:t>
            </a:r>
            <a:r>
              <a:rPr lang="en-US" b="0" i="0" dirty="0">
                <a:solidFill>
                  <a:srgbClr val="ECECEC"/>
                </a:solidFill>
                <a:effectLst/>
                <a:latin typeface="Söhne"/>
              </a:rPr>
              <a:t> de 29.06%) que les clients qui </a:t>
            </a:r>
            <a:r>
              <a:rPr lang="en-US" b="0" i="0" dirty="0" err="1">
                <a:solidFill>
                  <a:srgbClr val="ECECEC"/>
                </a:solidFill>
                <a:effectLst/>
                <a:latin typeface="Söhne"/>
              </a:rPr>
              <a:t>achètent</a:t>
            </a:r>
            <a:r>
              <a:rPr lang="en-US" b="0" i="0" dirty="0">
                <a:solidFill>
                  <a:srgbClr val="ECECEC"/>
                </a:solidFill>
                <a:effectLst/>
                <a:latin typeface="Söhne"/>
              </a:rPr>
              <a:t> du poulet </a:t>
            </a:r>
            <a:r>
              <a:rPr lang="en-US" b="0" i="0" dirty="0" err="1">
                <a:solidFill>
                  <a:srgbClr val="ECECEC"/>
                </a:solidFill>
                <a:effectLst/>
                <a:latin typeface="Söhne"/>
              </a:rPr>
              <a:t>achètent</a:t>
            </a:r>
            <a:r>
              <a:rPr lang="en-US" b="0" i="0" dirty="0">
                <a:solidFill>
                  <a:srgbClr val="ECECEC"/>
                </a:solidFill>
                <a:effectLst/>
                <a:latin typeface="Söhne"/>
              </a:rPr>
              <a:t> </a:t>
            </a:r>
            <a:r>
              <a:rPr lang="en-US" b="0" i="0" dirty="0" err="1">
                <a:solidFill>
                  <a:srgbClr val="ECECEC"/>
                </a:solidFill>
                <a:effectLst/>
                <a:latin typeface="Söhne"/>
              </a:rPr>
              <a:t>également</a:t>
            </a:r>
            <a:r>
              <a:rPr lang="en-US" b="0" i="0" dirty="0">
                <a:solidFill>
                  <a:srgbClr val="ECECEC"/>
                </a:solidFill>
                <a:effectLst/>
                <a:latin typeface="Söhne"/>
              </a:rPr>
              <a:t> de la crème </a:t>
            </a:r>
            <a:r>
              <a:rPr lang="en-US" b="0" i="0" dirty="0" err="1">
                <a:solidFill>
                  <a:srgbClr val="ECECEC"/>
                </a:solidFill>
                <a:effectLst/>
                <a:latin typeface="Söhne"/>
              </a:rPr>
              <a:t>légère</a:t>
            </a:r>
            <a:r>
              <a:rPr lang="en-US" b="0" i="0" dirty="0">
                <a:solidFill>
                  <a:srgbClr val="ECECEC"/>
                </a:solidFill>
                <a:effectLst/>
                <a:latin typeface="Söhne"/>
              </a:rPr>
              <a:t>. De plus, le lift de 4.84 </a:t>
            </a:r>
            <a:r>
              <a:rPr lang="en-US" b="0" i="0" dirty="0" err="1">
                <a:solidFill>
                  <a:srgbClr val="ECECEC"/>
                </a:solidFill>
                <a:effectLst/>
                <a:latin typeface="Söhne"/>
              </a:rPr>
              <a:t>indique</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forte </a:t>
            </a:r>
            <a:r>
              <a:rPr lang="en-US" b="0" i="0" dirty="0" err="1">
                <a:solidFill>
                  <a:srgbClr val="ECECEC"/>
                </a:solidFill>
                <a:effectLst/>
                <a:latin typeface="Söhne"/>
              </a:rPr>
              <a:t>corrélation</a:t>
            </a:r>
            <a:r>
              <a:rPr lang="en-US" b="0" i="0" dirty="0">
                <a:solidFill>
                  <a:srgbClr val="ECECEC"/>
                </a:solidFill>
                <a:effectLst/>
                <a:latin typeface="Söhne"/>
              </a:rPr>
              <a:t> positive entre </a:t>
            </a:r>
            <a:r>
              <a:rPr lang="en-US" b="0" i="0" dirty="0" err="1">
                <a:solidFill>
                  <a:srgbClr val="ECECEC"/>
                </a:solidFill>
                <a:effectLst/>
                <a:latin typeface="Söhne"/>
              </a:rPr>
              <a:t>ces</a:t>
            </a:r>
            <a:r>
              <a:rPr lang="en-US" b="0" i="0" dirty="0">
                <a:solidFill>
                  <a:srgbClr val="ECECEC"/>
                </a:solidFill>
                <a:effectLst/>
                <a:latin typeface="Söhne"/>
              </a:rPr>
              <a:t> deux articles.</a:t>
            </a:r>
          </a:p>
          <a:p>
            <a:pPr algn="l">
              <a:buFont typeface="+mj-lt"/>
              <a:buAutoNum type="arabicPeriod"/>
            </a:pPr>
            <a:r>
              <a:rPr lang="en-US" b="1" i="0" dirty="0" err="1">
                <a:solidFill>
                  <a:srgbClr val="ECECEC"/>
                </a:solidFill>
                <a:effectLst/>
                <a:latin typeface="Söhne"/>
              </a:rPr>
              <a:t>Règle</a:t>
            </a:r>
            <a:r>
              <a:rPr lang="en-US" b="1" i="0" dirty="0">
                <a:solidFill>
                  <a:srgbClr val="ECECEC"/>
                </a:solidFill>
                <a:effectLst/>
                <a:latin typeface="Söhne"/>
              </a:rPr>
              <a:t> :</a:t>
            </a:r>
            <a:r>
              <a:rPr lang="en-US" b="0" i="0" dirty="0">
                <a:solidFill>
                  <a:srgbClr val="ECECEC"/>
                </a:solidFill>
                <a:effectLst/>
                <a:latin typeface="Söhne"/>
              </a:rPr>
              <a:t> "escalope -&gt; mushroom cream sauce"</a:t>
            </a:r>
          </a:p>
          <a:p>
            <a:pPr marL="742950" lvl="1" indent="-285750" algn="l">
              <a:buFont typeface="+mj-lt"/>
              <a:buAutoNum type="arabicPeriod"/>
            </a:pPr>
            <a:r>
              <a:rPr lang="en-US" b="1" i="0" dirty="0">
                <a:solidFill>
                  <a:srgbClr val="ECECEC"/>
                </a:solidFill>
                <a:effectLst/>
                <a:latin typeface="Söhne"/>
              </a:rPr>
              <a:t>Support :</a:t>
            </a:r>
            <a:r>
              <a:rPr lang="en-US" b="0" i="0" dirty="0">
                <a:solidFill>
                  <a:srgbClr val="ECECEC"/>
                </a:solidFill>
                <a:effectLst/>
                <a:latin typeface="Söhne"/>
              </a:rPr>
              <a:t> 0.57%</a:t>
            </a:r>
          </a:p>
          <a:p>
            <a:pPr marL="742950" lvl="1" indent="-285750" algn="l">
              <a:buFont typeface="+mj-lt"/>
              <a:buAutoNum type="arabicPeriod"/>
            </a:pPr>
            <a:r>
              <a:rPr lang="en-US" b="1" i="0" dirty="0" err="1">
                <a:solidFill>
                  <a:srgbClr val="ECECEC"/>
                </a:solidFill>
                <a:effectLst/>
                <a:latin typeface="Söhne"/>
              </a:rPr>
              <a:t>Confiance</a:t>
            </a:r>
            <a:r>
              <a:rPr lang="en-US" b="1" i="0" dirty="0">
                <a:solidFill>
                  <a:srgbClr val="ECECEC"/>
                </a:solidFill>
                <a:effectLst/>
                <a:latin typeface="Söhne"/>
              </a:rPr>
              <a:t> :</a:t>
            </a:r>
            <a:r>
              <a:rPr lang="en-US" b="0" i="0" dirty="0">
                <a:solidFill>
                  <a:srgbClr val="ECECEC"/>
                </a:solidFill>
                <a:effectLst/>
                <a:latin typeface="Söhne"/>
              </a:rPr>
              <a:t> 30.07%</a:t>
            </a:r>
          </a:p>
          <a:p>
            <a:pPr marL="742950" lvl="1" indent="-285750" algn="l">
              <a:buFont typeface="+mj-lt"/>
              <a:buAutoNum type="arabicPeriod"/>
            </a:pPr>
            <a:r>
              <a:rPr lang="en-US" b="1" i="0" dirty="0">
                <a:solidFill>
                  <a:srgbClr val="ECECEC"/>
                </a:solidFill>
                <a:effectLst/>
                <a:latin typeface="Söhne"/>
              </a:rPr>
              <a:t>Lift :</a:t>
            </a:r>
            <a:r>
              <a:rPr lang="en-US" b="0" i="0" dirty="0">
                <a:solidFill>
                  <a:srgbClr val="ECECEC"/>
                </a:solidFill>
                <a:effectLst/>
                <a:latin typeface="Söhne"/>
              </a:rPr>
              <a:t> 3.79</a:t>
            </a:r>
          </a:p>
          <a:p>
            <a:pPr marL="742950" lvl="1" indent="-285750" algn="l">
              <a:buFont typeface="+mj-lt"/>
              <a:buAutoNum type="arabicPeriod"/>
            </a:pPr>
            <a:r>
              <a:rPr lang="en-US" b="1" i="0" dirty="0" err="1">
                <a:solidFill>
                  <a:srgbClr val="ECECEC"/>
                </a:solidFill>
                <a:effectLst/>
                <a:latin typeface="Söhne"/>
              </a:rPr>
              <a:t>Interprétation</a:t>
            </a:r>
            <a:r>
              <a:rPr lang="en-US" b="1" i="0" dirty="0">
                <a:solidFill>
                  <a:srgbClr val="ECECEC"/>
                </a:solidFill>
                <a:effectLst/>
                <a:latin typeface="Söhne"/>
              </a:rPr>
              <a:t> :</a:t>
            </a:r>
            <a:r>
              <a:rPr lang="en-US" b="0" i="0" dirty="0">
                <a:solidFill>
                  <a:srgbClr val="ECECEC"/>
                </a:solidFill>
                <a:effectLst/>
                <a:latin typeface="Söhne"/>
              </a:rPr>
              <a:t> </a:t>
            </a: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règle</a:t>
            </a:r>
            <a:r>
              <a:rPr lang="en-US" b="0" i="0" dirty="0">
                <a:solidFill>
                  <a:srgbClr val="ECECEC"/>
                </a:solidFill>
                <a:effectLst/>
                <a:latin typeface="Söhne"/>
              </a:rPr>
              <a:t> </a:t>
            </a:r>
            <a:r>
              <a:rPr lang="en-US" b="0" i="0" dirty="0" err="1">
                <a:solidFill>
                  <a:srgbClr val="ECECEC"/>
                </a:solidFill>
                <a:effectLst/>
                <a:latin typeface="Söhne"/>
              </a:rPr>
              <a:t>indique</a:t>
            </a:r>
            <a:r>
              <a:rPr lang="en-US" b="0" i="0" dirty="0">
                <a:solidFill>
                  <a:srgbClr val="ECECEC"/>
                </a:solidFill>
                <a:effectLst/>
                <a:latin typeface="Söhne"/>
              </a:rPr>
              <a:t> </a:t>
            </a:r>
            <a:r>
              <a:rPr lang="en-US" b="0" i="0" dirty="0" err="1">
                <a:solidFill>
                  <a:srgbClr val="ECECEC"/>
                </a:solidFill>
                <a:effectLst/>
                <a:latin typeface="Söhne"/>
              </a:rPr>
              <a:t>qu'il</a:t>
            </a:r>
            <a:r>
              <a:rPr lang="en-US" b="0" i="0" dirty="0">
                <a:solidFill>
                  <a:srgbClr val="ECECEC"/>
                </a:solidFill>
                <a:effectLst/>
                <a:latin typeface="Söhne"/>
              </a:rPr>
              <a:t> y a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probabilité</a:t>
            </a:r>
            <a:r>
              <a:rPr lang="en-US" b="0" i="0" dirty="0">
                <a:solidFill>
                  <a:srgbClr val="ECECEC"/>
                </a:solidFill>
                <a:effectLst/>
                <a:latin typeface="Söhne"/>
              </a:rPr>
              <a:t> </a:t>
            </a:r>
            <a:r>
              <a:rPr lang="en-US" b="0" i="0" dirty="0" err="1">
                <a:solidFill>
                  <a:srgbClr val="ECECEC"/>
                </a:solidFill>
                <a:effectLst/>
                <a:latin typeface="Söhne"/>
              </a:rPr>
              <a:t>raisonnable</a:t>
            </a:r>
            <a:r>
              <a:rPr lang="en-US" b="0" i="0" dirty="0">
                <a:solidFill>
                  <a:srgbClr val="ECECEC"/>
                </a:solidFill>
                <a:effectLst/>
                <a:latin typeface="Söhne"/>
              </a:rPr>
              <a:t> (</a:t>
            </a:r>
            <a:r>
              <a:rPr lang="en-US" b="0" i="0" dirty="0" err="1">
                <a:solidFill>
                  <a:srgbClr val="ECECEC"/>
                </a:solidFill>
                <a:effectLst/>
                <a:latin typeface="Söhne"/>
              </a:rPr>
              <a:t>confiance</a:t>
            </a:r>
            <a:r>
              <a:rPr lang="en-US" b="0" i="0" dirty="0">
                <a:solidFill>
                  <a:srgbClr val="ECECEC"/>
                </a:solidFill>
                <a:effectLst/>
                <a:latin typeface="Söhne"/>
              </a:rPr>
              <a:t> de 30.07%) que les clients qui </a:t>
            </a:r>
            <a:r>
              <a:rPr lang="en-US" b="0" i="0" dirty="0" err="1">
                <a:solidFill>
                  <a:srgbClr val="ECECEC"/>
                </a:solidFill>
                <a:effectLst/>
                <a:latin typeface="Söhne"/>
              </a:rPr>
              <a:t>achètent</a:t>
            </a:r>
            <a:r>
              <a:rPr lang="en-US" b="0" i="0" dirty="0">
                <a:solidFill>
                  <a:srgbClr val="ECECEC"/>
                </a:solidFill>
                <a:effectLst/>
                <a:latin typeface="Söhne"/>
              </a:rPr>
              <a:t> de </a:t>
            </a:r>
            <a:r>
              <a:rPr lang="en-US" b="0" i="0" dirty="0" err="1">
                <a:solidFill>
                  <a:srgbClr val="ECECEC"/>
                </a:solidFill>
                <a:effectLst/>
                <a:latin typeface="Söhne"/>
              </a:rPr>
              <a:t>l'escalope</a:t>
            </a:r>
            <a:r>
              <a:rPr lang="en-US" b="0" i="0" dirty="0">
                <a:solidFill>
                  <a:srgbClr val="ECECEC"/>
                </a:solidFill>
                <a:effectLst/>
                <a:latin typeface="Söhne"/>
              </a:rPr>
              <a:t> </a:t>
            </a:r>
            <a:r>
              <a:rPr lang="en-US" b="0" i="0" dirty="0" err="1">
                <a:solidFill>
                  <a:srgbClr val="ECECEC"/>
                </a:solidFill>
                <a:effectLst/>
                <a:latin typeface="Söhne"/>
              </a:rPr>
              <a:t>achètent</a:t>
            </a:r>
            <a:r>
              <a:rPr lang="en-US" b="0" i="0" dirty="0">
                <a:solidFill>
                  <a:srgbClr val="ECECEC"/>
                </a:solidFill>
                <a:effectLst/>
                <a:latin typeface="Söhne"/>
              </a:rPr>
              <a:t> </a:t>
            </a:r>
            <a:r>
              <a:rPr lang="en-US" b="0" i="0" dirty="0" err="1">
                <a:solidFill>
                  <a:srgbClr val="ECECEC"/>
                </a:solidFill>
                <a:effectLst/>
                <a:latin typeface="Söhne"/>
              </a:rPr>
              <a:t>également</a:t>
            </a:r>
            <a:r>
              <a:rPr lang="en-US" b="0" i="0" dirty="0">
                <a:solidFill>
                  <a:srgbClr val="ECECEC"/>
                </a:solidFill>
                <a:effectLst/>
                <a:latin typeface="Söhne"/>
              </a:rPr>
              <a:t> de la sauce crème aux champignons. Le lift de 3.79 </a:t>
            </a:r>
            <a:r>
              <a:rPr lang="en-US" b="0" i="0" dirty="0" err="1">
                <a:solidFill>
                  <a:srgbClr val="ECECEC"/>
                </a:solidFill>
                <a:effectLst/>
                <a:latin typeface="Söhne"/>
              </a:rPr>
              <a:t>indique</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corrélation</a:t>
            </a:r>
            <a:r>
              <a:rPr lang="en-US" b="0" i="0" dirty="0">
                <a:solidFill>
                  <a:srgbClr val="ECECEC"/>
                </a:solidFill>
                <a:effectLst/>
                <a:latin typeface="Söhne"/>
              </a:rPr>
              <a:t> positive, </a:t>
            </a:r>
            <a:r>
              <a:rPr lang="en-US" b="0" i="0" dirty="0" err="1">
                <a:solidFill>
                  <a:srgbClr val="ECECEC"/>
                </a:solidFill>
                <a:effectLst/>
                <a:latin typeface="Söhne"/>
              </a:rPr>
              <a:t>mais</a:t>
            </a:r>
            <a:r>
              <a:rPr lang="en-US" b="0" i="0" dirty="0">
                <a:solidFill>
                  <a:srgbClr val="ECECEC"/>
                </a:solidFill>
                <a:effectLst/>
                <a:latin typeface="Söhne"/>
              </a:rPr>
              <a:t> </a:t>
            </a:r>
            <a:r>
              <a:rPr lang="en-US" b="0" i="0" dirty="0" err="1">
                <a:solidFill>
                  <a:srgbClr val="ECECEC"/>
                </a:solidFill>
                <a:effectLst/>
                <a:latin typeface="Söhne"/>
              </a:rPr>
              <a:t>légèrement</a:t>
            </a:r>
            <a:r>
              <a:rPr lang="en-US" b="0" i="0" dirty="0">
                <a:solidFill>
                  <a:srgbClr val="ECECEC"/>
                </a:solidFill>
                <a:effectLst/>
                <a:latin typeface="Söhne"/>
              </a:rPr>
              <a:t> </a:t>
            </a:r>
            <a:r>
              <a:rPr lang="en-US" b="0" i="0" dirty="0" err="1">
                <a:solidFill>
                  <a:srgbClr val="ECECEC"/>
                </a:solidFill>
                <a:effectLst/>
                <a:latin typeface="Söhne"/>
              </a:rPr>
              <a:t>moins</a:t>
            </a:r>
            <a:r>
              <a:rPr lang="en-US" b="0" i="0" dirty="0">
                <a:solidFill>
                  <a:srgbClr val="ECECEC"/>
                </a:solidFill>
                <a:effectLst/>
                <a:latin typeface="Söhne"/>
              </a:rPr>
              <a:t> forte que la première </a:t>
            </a:r>
            <a:r>
              <a:rPr lang="en-US" b="0" i="0" dirty="0" err="1">
                <a:solidFill>
                  <a:srgbClr val="ECECEC"/>
                </a:solidFill>
                <a:effectLst/>
                <a:latin typeface="Söhne"/>
              </a:rPr>
              <a:t>règle</a:t>
            </a:r>
            <a:r>
              <a:rPr lang="en-US" b="0" i="0" dirty="0">
                <a:solidFill>
                  <a:srgbClr val="ECECEC"/>
                </a:solidFill>
                <a:effectLst/>
                <a:latin typeface="Söhne"/>
              </a:rPr>
              <a:t>.</a:t>
            </a:r>
          </a:p>
          <a:p>
            <a:pPr algn="l">
              <a:buFont typeface="+mj-lt"/>
              <a:buAutoNum type="arabicPeriod"/>
            </a:pPr>
            <a:r>
              <a:rPr lang="en-US" b="1" i="0" dirty="0" err="1">
                <a:solidFill>
                  <a:srgbClr val="ECECEC"/>
                </a:solidFill>
                <a:effectLst/>
                <a:latin typeface="Söhne"/>
              </a:rPr>
              <a:t>Règle</a:t>
            </a:r>
            <a:r>
              <a:rPr lang="en-US" b="1" i="0" dirty="0">
                <a:solidFill>
                  <a:srgbClr val="ECECEC"/>
                </a:solidFill>
                <a:effectLst/>
                <a:latin typeface="Söhne"/>
              </a:rPr>
              <a:t> :</a:t>
            </a:r>
            <a:r>
              <a:rPr lang="en-US" b="0" i="0" dirty="0">
                <a:solidFill>
                  <a:srgbClr val="ECECEC"/>
                </a:solidFill>
                <a:effectLst/>
                <a:latin typeface="Söhne"/>
              </a:rPr>
              <a:t> "escalope -&gt; pasta"</a:t>
            </a:r>
          </a:p>
          <a:p>
            <a:pPr marL="742950" lvl="1" indent="-285750" algn="l">
              <a:buFont typeface="+mj-lt"/>
              <a:buAutoNum type="arabicPeriod"/>
            </a:pPr>
            <a:r>
              <a:rPr lang="en-US" b="1" i="0" dirty="0">
                <a:solidFill>
                  <a:srgbClr val="ECECEC"/>
                </a:solidFill>
                <a:effectLst/>
                <a:latin typeface="Söhne"/>
              </a:rPr>
              <a:t>Support :</a:t>
            </a:r>
            <a:r>
              <a:rPr lang="en-US" b="0" i="0" dirty="0">
                <a:solidFill>
                  <a:srgbClr val="ECECEC"/>
                </a:solidFill>
                <a:effectLst/>
                <a:latin typeface="Söhne"/>
              </a:rPr>
              <a:t> 0.59%</a:t>
            </a:r>
          </a:p>
          <a:p>
            <a:pPr marL="742950" lvl="1" indent="-285750" algn="l">
              <a:buFont typeface="+mj-lt"/>
              <a:buAutoNum type="arabicPeriod"/>
            </a:pPr>
            <a:r>
              <a:rPr lang="en-US" b="1" i="0" dirty="0" err="1">
                <a:solidFill>
                  <a:srgbClr val="ECECEC"/>
                </a:solidFill>
                <a:effectLst/>
                <a:latin typeface="Söhne"/>
              </a:rPr>
              <a:t>Confiance</a:t>
            </a:r>
            <a:r>
              <a:rPr lang="en-US" b="1" i="0" dirty="0">
                <a:solidFill>
                  <a:srgbClr val="ECECEC"/>
                </a:solidFill>
                <a:effectLst/>
                <a:latin typeface="Söhne"/>
              </a:rPr>
              <a:t> :</a:t>
            </a:r>
            <a:r>
              <a:rPr lang="en-US" b="0" i="0" dirty="0">
                <a:solidFill>
                  <a:srgbClr val="ECECEC"/>
                </a:solidFill>
                <a:effectLst/>
                <a:latin typeface="Söhne"/>
              </a:rPr>
              <a:t> 37.29%</a:t>
            </a:r>
          </a:p>
          <a:p>
            <a:pPr marL="742950" lvl="1" indent="-285750" algn="l">
              <a:buFont typeface="+mj-lt"/>
              <a:buAutoNum type="arabicPeriod"/>
            </a:pPr>
            <a:r>
              <a:rPr lang="en-US" b="1" i="0" dirty="0">
                <a:solidFill>
                  <a:srgbClr val="ECECEC"/>
                </a:solidFill>
                <a:effectLst/>
                <a:latin typeface="Söhne"/>
              </a:rPr>
              <a:t>Lift :</a:t>
            </a:r>
            <a:r>
              <a:rPr lang="en-US" b="0" i="0" dirty="0">
                <a:solidFill>
                  <a:srgbClr val="ECECEC"/>
                </a:solidFill>
                <a:effectLst/>
                <a:latin typeface="Söhne"/>
              </a:rPr>
              <a:t> 4.70</a:t>
            </a:r>
          </a:p>
          <a:p>
            <a:pPr marL="742950" lvl="1" indent="-285750" algn="l">
              <a:buFont typeface="+mj-lt"/>
              <a:buAutoNum type="arabicPeriod"/>
            </a:pPr>
            <a:r>
              <a:rPr lang="en-US" b="1" i="0" dirty="0" err="1">
                <a:solidFill>
                  <a:srgbClr val="ECECEC"/>
                </a:solidFill>
                <a:effectLst/>
                <a:latin typeface="Söhne"/>
              </a:rPr>
              <a:t>Interprétation</a:t>
            </a:r>
            <a:r>
              <a:rPr lang="en-US" b="1" i="0" dirty="0">
                <a:solidFill>
                  <a:srgbClr val="ECECEC"/>
                </a:solidFill>
                <a:effectLst/>
                <a:latin typeface="Söhne"/>
              </a:rPr>
              <a:t> :</a:t>
            </a:r>
            <a:r>
              <a:rPr lang="en-US" b="0" i="0" dirty="0">
                <a:solidFill>
                  <a:srgbClr val="ECECEC"/>
                </a:solidFill>
                <a:effectLst/>
                <a:latin typeface="Söhne"/>
              </a:rPr>
              <a:t> </a:t>
            </a: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règle</a:t>
            </a:r>
            <a:r>
              <a:rPr lang="en-US" b="0" i="0" dirty="0">
                <a:solidFill>
                  <a:srgbClr val="ECECEC"/>
                </a:solidFill>
                <a:effectLst/>
                <a:latin typeface="Söhne"/>
              </a:rPr>
              <a:t> </a:t>
            </a:r>
            <a:r>
              <a:rPr lang="en-US" b="0" i="0" dirty="0" err="1">
                <a:solidFill>
                  <a:srgbClr val="ECECEC"/>
                </a:solidFill>
                <a:effectLst/>
                <a:latin typeface="Söhne"/>
              </a:rPr>
              <a:t>montre</a:t>
            </a:r>
            <a:r>
              <a:rPr lang="en-US" b="0" i="0" dirty="0">
                <a:solidFill>
                  <a:srgbClr val="ECECEC"/>
                </a:solidFill>
                <a:effectLst/>
                <a:latin typeface="Söhne"/>
              </a:rPr>
              <a:t> </a:t>
            </a:r>
            <a:r>
              <a:rPr lang="en-US" b="0" i="0" dirty="0" err="1">
                <a:solidFill>
                  <a:srgbClr val="ECECEC"/>
                </a:solidFill>
                <a:effectLst/>
                <a:latin typeface="Söhne"/>
              </a:rPr>
              <a:t>qu'il</a:t>
            </a:r>
            <a:r>
              <a:rPr lang="en-US" b="0" i="0" dirty="0">
                <a:solidFill>
                  <a:srgbClr val="ECECEC"/>
                </a:solidFill>
                <a:effectLst/>
                <a:latin typeface="Söhne"/>
              </a:rPr>
              <a:t> y a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probabilité</a:t>
            </a:r>
            <a:r>
              <a:rPr lang="en-US" b="0" i="0" dirty="0">
                <a:solidFill>
                  <a:srgbClr val="ECECEC"/>
                </a:solidFill>
                <a:effectLst/>
                <a:latin typeface="Söhne"/>
              </a:rPr>
              <a:t> </a:t>
            </a:r>
            <a:r>
              <a:rPr lang="en-US" b="0" i="0" dirty="0" err="1">
                <a:solidFill>
                  <a:srgbClr val="ECECEC"/>
                </a:solidFill>
                <a:effectLst/>
                <a:latin typeface="Söhne"/>
              </a:rPr>
              <a:t>raisonnable</a:t>
            </a:r>
            <a:r>
              <a:rPr lang="en-US" b="0" i="0" dirty="0">
                <a:solidFill>
                  <a:srgbClr val="ECECEC"/>
                </a:solidFill>
                <a:effectLst/>
                <a:latin typeface="Söhne"/>
              </a:rPr>
              <a:t> (</a:t>
            </a:r>
            <a:r>
              <a:rPr lang="en-US" b="0" i="0" dirty="0" err="1">
                <a:solidFill>
                  <a:srgbClr val="ECECEC"/>
                </a:solidFill>
                <a:effectLst/>
                <a:latin typeface="Söhne"/>
              </a:rPr>
              <a:t>confiance</a:t>
            </a:r>
            <a:r>
              <a:rPr lang="en-US" b="0" i="0" dirty="0">
                <a:solidFill>
                  <a:srgbClr val="ECECEC"/>
                </a:solidFill>
                <a:effectLst/>
                <a:latin typeface="Söhne"/>
              </a:rPr>
              <a:t> de 37.29%) que les clients qui </a:t>
            </a:r>
            <a:r>
              <a:rPr lang="en-US" b="0" i="0" dirty="0" err="1">
                <a:solidFill>
                  <a:srgbClr val="ECECEC"/>
                </a:solidFill>
                <a:effectLst/>
                <a:latin typeface="Söhne"/>
              </a:rPr>
              <a:t>achètent</a:t>
            </a:r>
            <a:r>
              <a:rPr lang="en-US" b="0" i="0" dirty="0">
                <a:solidFill>
                  <a:srgbClr val="ECECEC"/>
                </a:solidFill>
                <a:effectLst/>
                <a:latin typeface="Söhne"/>
              </a:rPr>
              <a:t> de </a:t>
            </a:r>
            <a:r>
              <a:rPr lang="en-US" b="0" i="0" dirty="0" err="1">
                <a:solidFill>
                  <a:srgbClr val="ECECEC"/>
                </a:solidFill>
                <a:effectLst/>
                <a:latin typeface="Söhne"/>
              </a:rPr>
              <a:t>l'escalope</a:t>
            </a:r>
            <a:r>
              <a:rPr lang="en-US" b="0" i="0" dirty="0">
                <a:solidFill>
                  <a:srgbClr val="ECECEC"/>
                </a:solidFill>
                <a:effectLst/>
                <a:latin typeface="Söhne"/>
              </a:rPr>
              <a:t> </a:t>
            </a:r>
            <a:r>
              <a:rPr lang="en-US" b="0" i="0" dirty="0" err="1">
                <a:solidFill>
                  <a:srgbClr val="ECECEC"/>
                </a:solidFill>
                <a:effectLst/>
                <a:latin typeface="Söhne"/>
              </a:rPr>
              <a:t>achètent</a:t>
            </a:r>
            <a:r>
              <a:rPr lang="en-US" b="0" i="0" dirty="0">
                <a:solidFill>
                  <a:srgbClr val="ECECEC"/>
                </a:solidFill>
                <a:effectLst/>
                <a:latin typeface="Söhne"/>
              </a:rPr>
              <a:t> </a:t>
            </a:r>
            <a:r>
              <a:rPr lang="en-US" b="0" i="0" dirty="0" err="1">
                <a:solidFill>
                  <a:srgbClr val="ECECEC"/>
                </a:solidFill>
                <a:effectLst/>
                <a:latin typeface="Söhne"/>
              </a:rPr>
              <a:t>également</a:t>
            </a:r>
            <a:r>
              <a:rPr lang="en-US" b="0" i="0" dirty="0">
                <a:solidFill>
                  <a:srgbClr val="ECECEC"/>
                </a:solidFill>
                <a:effectLst/>
                <a:latin typeface="Söhne"/>
              </a:rPr>
              <a:t> des pâtes. Le lift </a:t>
            </a:r>
            <a:r>
              <a:rPr lang="en-US" b="0" i="0" dirty="0" err="1">
                <a:solidFill>
                  <a:srgbClr val="ECECEC"/>
                </a:solidFill>
                <a:effectLst/>
                <a:latin typeface="Söhne"/>
              </a:rPr>
              <a:t>élevé</a:t>
            </a:r>
            <a:r>
              <a:rPr lang="en-US" b="0" i="0" dirty="0">
                <a:solidFill>
                  <a:srgbClr val="ECECEC"/>
                </a:solidFill>
                <a:effectLst/>
                <a:latin typeface="Söhne"/>
              </a:rPr>
              <a:t> de 4.70 </a:t>
            </a:r>
            <a:r>
              <a:rPr lang="en-US" b="0" i="0" dirty="0" err="1">
                <a:solidFill>
                  <a:srgbClr val="ECECEC"/>
                </a:solidFill>
                <a:effectLst/>
                <a:latin typeface="Söhne"/>
              </a:rPr>
              <a:t>indique</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forte </a:t>
            </a:r>
            <a:r>
              <a:rPr lang="en-US" b="0" i="0" dirty="0" err="1">
                <a:solidFill>
                  <a:srgbClr val="ECECEC"/>
                </a:solidFill>
                <a:effectLst/>
                <a:latin typeface="Söhne"/>
              </a:rPr>
              <a:t>corrélation</a:t>
            </a:r>
            <a:r>
              <a:rPr lang="en-US" b="0" i="0" dirty="0">
                <a:solidFill>
                  <a:srgbClr val="ECECEC"/>
                </a:solidFill>
                <a:effectLst/>
                <a:latin typeface="Söhne"/>
              </a:rPr>
              <a:t> positive entre </a:t>
            </a:r>
            <a:r>
              <a:rPr lang="en-US" b="0" i="0" dirty="0" err="1">
                <a:solidFill>
                  <a:srgbClr val="ECECEC"/>
                </a:solidFill>
                <a:effectLst/>
                <a:latin typeface="Söhne"/>
              </a:rPr>
              <a:t>ces</a:t>
            </a:r>
            <a:r>
              <a:rPr lang="en-US" b="0" i="0" dirty="0">
                <a:solidFill>
                  <a:srgbClr val="ECECEC"/>
                </a:solidFill>
                <a:effectLst/>
                <a:latin typeface="Söhne"/>
              </a:rPr>
              <a:t> deux articles.</a:t>
            </a:r>
          </a:p>
          <a:p>
            <a:pPr algn="l">
              <a:buFont typeface="+mj-lt"/>
              <a:buAutoNum type="arabicPeriod"/>
            </a:pPr>
            <a:r>
              <a:rPr lang="en-US" b="1" i="0" dirty="0" err="1">
                <a:solidFill>
                  <a:srgbClr val="ECECEC"/>
                </a:solidFill>
                <a:effectLst/>
                <a:latin typeface="Söhne"/>
              </a:rPr>
              <a:t>Règle</a:t>
            </a:r>
            <a:r>
              <a:rPr lang="en-US" b="1" i="0" dirty="0">
                <a:solidFill>
                  <a:srgbClr val="ECECEC"/>
                </a:solidFill>
                <a:effectLst/>
                <a:latin typeface="Söhne"/>
              </a:rPr>
              <a:t> :</a:t>
            </a:r>
            <a:r>
              <a:rPr lang="en-US" b="0" i="0" dirty="0">
                <a:solidFill>
                  <a:srgbClr val="ECECEC"/>
                </a:solidFill>
                <a:effectLst/>
                <a:latin typeface="Söhne"/>
              </a:rPr>
              <a:t> "herb &amp; pepper -&gt; ground beef"</a:t>
            </a:r>
          </a:p>
          <a:p>
            <a:pPr marL="742950" lvl="1" indent="-285750" algn="l">
              <a:buFont typeface="+mj-lt"/>
              <a:buAutoNum type="arabicPeriod"/>
            </a:pPr>
            <a:r>
              <a:rPr lang="en-US" b="1" i="0" dirty="0">
                <a:solidFill>
                  <a:srgbClr val="ECECEC"/>
                </a:solidFill>
                <a:effectLst/>
                <a:latin typeface="Söhne"/>
              </a:rPr>
              <a:t>Support :</a:t>
            </a:r>
            <a:r>
              <a:rPr lang="en-US" b="0" i="0" dirty="0">
                <a:solidFill>
                  <a:srgbClr val="ECECEC"/>
                </a:solidFill>
                <a:effectLst/>
                <a:latin typeface="Söhne"/>
              </a:rPr>
              <a:t> 1.60%</a:t>
            </a:r>
          </a:p>
          <a:p>
            <a:pPr marL="742950" lvl="1" indent="-285750" algn="l">
              <a:buFont typeface="+mj-lt"/>
              <a:buAutoNum type="arabicPeriod"/>
            </a:pPr>
            <a:r>
              <a:rPr lang="en-US" b="1" i="0" dirty="0" err="1">
                <a:solidFill>
                  <a:srgbClr val="ECECEC"/>
                </a:solidFill>
                <a:effectLst/>
                <a:latin typeface="Söhne"/>
              </a:rPr>
              <a:t>Confiance</a:t>
            </a:r>
            <a:r>
              <a:rPr lang="en-US" b="1" i="0" dirty="0">
                <a:solidFill>
                  <a:srgbClr val="ECECEC"/>
                </a:solidFill>
                <a:effectLst/>
                <a:latin typeface="Söhne"/>
              </a:rPr>
              <a:t> :</a:t>
            </a:r>
            <a:r>
              <a:rPr lang="en-US" b="0" i="0" dirty="0">
                <a:solidFill>
                  <a:srgbClr val="ECECEC"/>
                </a:solidFill>
                <a:effectLst/>
                <a:latin typeface="Söhne"/>
              </a:rPr>
              <a:t> 32.35%</a:t>
            </a:r>
          </a:p>
          <a:p>
            <a:pPr marL="742950" lvl="1" indent="-285750" algn="l">
              <a:buFont typeface="+mj-lt"/>
              <a:buAutoNum type="arabicPeriod"/>
            </a:pPr>
            <a:r>
              <a:rPr lang="en-US" b="1" i="0" dirty="0">
                <a:solidFill>
                  <a:srgbClr val="ECECEC"/>
                </a:solidFill>
                <a:effectLst/>
                <a:latin typeface="Söhne"/>
              </a:rPr>
              <a:t>Lift :</a:t>
            </a:r>
            <a:r>
              <a:rPr lang="en-US" b="0" i="0" dirty="0">
                <a:solidFill>
                  <a:srgbClr val="ECECEC"/>
                </a:solidFill>
                <a:effectLst/>
                <a:latin typeface="Söhne"/>
              </a:rPr>
              <a:t> 3.29</a:t>
            </a:r>
          </a:p>
          <a:p>
            <a:pPr marL="742950" lvl="1" indent="-285750" algn="l">
              <a:buFont typeface="+mj-lt"/>
              <a:buAutoNum type="arabicPeriod"/>
            </a:pPr>
            <a:r>
              <a:rPr lang="en-US" b="1" i="0" dirty="0" err="1">
                <a:solidFill>
                  <a:srgbClr val="ECECEC"/>
                </a:solidFill>
                <a:effectLst/>
                <a:latin typeface="Söhne"/>
              </a:rPr>
              <a:t>Interprétation</a:t>
            </a:r>
            <a:r>
              <a:rPr lang="en-US" b="1" i="0" dirty="0">
                <a:solidFill>
                  <a:srgbClr val="ECECEC"/>
                </a:solidFill>
                <a:effectLst/>
                <a:latin typeface="Söhne"/>
              </a:rPr>
              <a:t> :</a:t>
            </a:r>
            <a:r>
              <a:rPr lang="en-US" b="0" i="0" dirty="0">
                <a:solidFill>
                  <a:srgbClr val="ECECEC"/>
                </a:solidFill>
                <a:effectLst/>
                <a:latin typeface="Söhne"/>
              </a:rPr>
              <a:t> </a:t>
            </a: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règle</a:t>
            </a:r>
            <a:r>
              <a:rPr lang="en-US" b="0" i="0" dirty="0">
                <a:solidFill>
                  <a:srgbClr val="ECECEC"/>
                </a:solidFill>
                <a:effectLst/>
                <a:latin typeface="Söhne"/>
              </a:rPr>
              <a:t> </a:t>
            </a:r>
            <a:r>
              <a:rPr lang="en-US" b="0" i="0" dirty="0" err="1">
                <a:solidFill>
                  <a:srgbClr val="ECECEC"/>
                </a:solidFill>
                <a:effectLst/>
                <a:latin typeface="Söhne"/>
              </a:rPr>
              <a:t>indique</a:t>
            </a:r>
            <a:r>
              <a:rPr lang="en-US" b="0" i="0" dirty="0">
                <a:solidFill>
                  <a:srgbClr val="ECECEC"/>
                </a:solidFill>
                <a:effectLst/>
                <a:latin typeface="Söhne"/>
              </a:rPr>
              <a:t> </a:t>
            </a:r>
            <a:r>
              <a:rPr lang="en-US" b="0" i="0" dirty="0" err="1">
                <a:solidFill>
                  <a:srgbClr val="ECECEC"/>
                </a:solidFill>
                <a:effectLst/>
                <a:latin typeface="Söhne"/>
              </a:rPr>
              <a:t>qu'il</a:t>
            </a:r>
            <a:r>
              <a:rPr lang="en-US" b="0" i="0" dirty="0">
                <a:solidFill>
                  <a:srgbClr val="ECECEC"/>
                </a:solidFill>
                <a:effectLst/>
                <a:latin typeface="Söhne"/>
              </a:rPr>
              <a:t> y a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probabilité</a:t>
            </a:r>
            <a:r>
              <a:rPr lang="en-US" b="0" i="0" dirty="0">
                <a:solidFill>
                  <a:srgbClr val="ECECEC"/>
                </a:solidFill>
                <a:effectLst/>
                <a:latin typeface="Söhne"/>
              </a:rPr>
              <a:t> </a:t>
            </a:r>
            <a:r>
              <a:rPr lang="en-US" b="0" i="0" dirty="0" err="1">
                <a:solidFill>
                  <a:srgbClr val="ECECEC"/>
                </a:solidFill>
                <a:effectLst/>
                <a:latin typeface="Söhne"/>
              </a:rPr>
              <a:t>modérée</a:t>
            </a:r>
            <a:r>
              <a:rPr lang="en-US" b="0" i="0" dirty="0">
                <a:solidFill>
                  <a:srgbClr val="ECECEC"/>
                </a:solidFill>
                <a:effectLst/>
                <a:latin typeface="Söhne"/>
              </a:rPr>
              <a:t> (</a:t>
            </a:r>
            <a:r>
              <a:rPr lang="en-US" b="0" i="0" dirty="0" err="1">
                <a:solidFill>
                  <a:srgbClr val="ECECEC"/>
                </a:solidFill>
                <a:effectLst/>
                <a:latin typeface="Söhne"/>
              </a:rPr>
              <a:t>confiance</a:t>
            </a:r>
            <a:r>
              <a:rPr lang="en-US" b="0" i="0" dirty="0">
                <a:solidFill>
                  <a:srgbClr val="ECECEC"/>
                </a:solidFill>
                <a:effectLst/>
                <a:latin typeface="Söhne"/>
              </a:rPr>
              <a:t> de 32.35%) que les clients qui </a:t>
            </a:r>
            <a:r>
              <a:rPr lang="en-US" b="0" i="0" dirty="0" err="1">
                <a:solidFill>
                  <a:srgbClr val="ECECEC"/>
                </a:solidFill>
                <a:effectLst/>
                <a:latin typeface="Söhne"/>
              </a:rPr>
              <a:t>achètent</a:t>
            </a:r>
            <a:r>
              <a:rPr lang="en-US" b="0" i="0" dirty="0">
                <a:solidFill>
                  <a:srgbClr val="ECECEC"/>
                </a:solidFill>
                <a:effectLst/>
                <a:latin typeface="Söhne"/>
              </a:rPr>
              <a:t> des </a:t>
            </a:r>
            <a:r>
              <a:rPr lang="en-US" b="0" i="0" dirty="0" err="1">
                <a:solidFill>
                  <a:srgbClr val="ECECEC"/>
                </a:solidFill>
                <a:effectLst/>
                <a:latin typeface="Söhne"/>
              </a:rPr>
              <a:t>herbes</a:t>
            </a:r>
            <a:r>
              <a:rPr lang="en-US" b="0" i="0" dirty="0">
                <a:solidFill>
                  <a:srgbClr val="ECECEC"/>
                </a:solidFill>
                <a:effectLst/>
                <a:latin typeface="Söhne"/>
              </a:rPr>
              <a:t> et du poivre </a:t>
            </a:r>
            <a:r>
              <a:rPr lang="en-US" b="0" i="0" dirty="0" err="1">
                <a:solidFill>
                  <a:srgbClr val="ECECEC"/>
                </a:solidFill>
                <a:effectLst/>
                <a:latin typeface="Söhne"/>
              </a:rPr>
              <a:t>achètent</a:t>
            </a:r>
            <a:r>
              <a:rPr lang="en-US" b="0" i="0" dirty="0">
                <a:solidFill>
                  <a:srgbClr val="ECECEC"/>
                </a:solidFill>
                <a:effectLst/>
                <a:latin typeface="Söhne"/>
              </a:rPr>
              <a:t> </a:t>
            </a:r>
            <a:r>
              <a:rPr lang="en-US" b="0" i="0" dirty="0" err="1">
                <a:solidFill>
                  <a:srgbClr val="ECECEC"/>
                </a:solidFill>
                <a:effectLst/>
                <a:latin typeface="Söhne"/>
              </a:rPr>
              <a:t>également</a:t>
            </a:r>
            <a:r>
              <a:rPr lang="en-US" b="0" i="0" dirty="0">
                <a:solidFill>
                  <a:srgbClr val="ECECEC"/>
                </a:solidFill>
                <a:effectLst/>
                <a:latin typeface="Söhne"/>
              </a:rPr>
              <a:t> du </a:t>
            </a:r>
            <a:r>
              <a:rPr lang="en-US" b="0" i="0" dirty="0" err="1">
                <a:solidFill>
                  <a:srgbClr val="ECECEC"/>
                </a:solidFill>
                <a:effectLst/>
                <a:latin typeface="Söhne"/>
              </a:rPr>
              <a:t>bœuf</a:t>
            </a:r>
            <a:r>
              <a:rPr lang="en-US" b="0" i="0" dirty="0">
                <a:solidFill>
                  <a:srgbClr val="ECECEC"/>
                </a:solidFill>
                <a:effectLst/>
                <a:latin typeface="Söhne"/>
              </a:rPr>
              <a:t> </a:t>
            </a:r>
            <a:r>
              <a:rPr lang="en-US" b="0" i="0" dirty="0" err="1">
                <a:solidFill>
                  <a:srgbClr val="ECECEC"/>
                </a:solidFill>
                <a:effectLst/>
                <a:latin typeface="Söhne"/>
              </a:rPr>
              <a:t>haché</a:t>
            </a:r>
            <a:r>
              <a:rPr lang="en-US" b="0" i="0" dirty="0">
                <a:solidFill>
                  <a:srgbClr val="ECECEC"/>
                </a:solidFill>
                <a:effectLst/>
                <a:latin typeface="Söhne"/>
              </a:rPr>
              <a:t>. Le lift de 3.29 </a:t>
            </a:r>
            <a:r>
              <a:rPr lang="en-US" b="0" i="0" dirty="0" err="1">
                <a:solidFill>
                  <a:srgbClr val="ECECEC"/>
                </a:solidFill>
                <a:effectLst/>
                <a:latin typeface="Söhne"/>
              </a:rPr>
              <a:t>indique</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corrélation</a:t>
            </a:r>
            <a:r>
              <a:rPr lang="en-US" b="0" i="0" dirty="0">
                <a:solidFill>
                  <a:srgbClr val="ECECEC"/>
                </a:solidFill>
                <a:effectLst/>
                <a:latin typeface="Söhne"/>
              </a:rPr>
              <a:t> positive, </a:t>
            </a:r>
            <a:r>
              <a:rPr lang="en-US" b="0" i="0" dirty="0" err="1">
                <a:solidFill>
                  <a:srgbClr val="ECECEC"/>
                </a:solidFill>
                <a:effectLst/>
                <a:latin typeface="Söhne"/>
              </a:rPr>
              <a:t>mais</a:t>
            </a:r>
            <a:r>
              <a:rPr lang="en-US" b="0" i="0" dirty="0">
                <a:solidFill>
                  <a:srgbClr val="ECECEC"/>
                </a:solidFill>
                <a:effectLst/>
                <a:latin typeface="Söhne"/>
              </a:rPr>
              <a:t> </a:t>
            </a:r>
            <a:r>
              <a:rPr lang="en-US" b="0" i="0" dirty="0" err="1">
                <a:solidFill>
                  <a:srgbClr val="ECECEC"/>
                </a:solidFill>
                <a:effectLst/>
                <a:latin typeface="Söhne"/>
              </a:rPr>
              <a:t>moins</a:t>
            </a:r>
            <a:r>
              <a:rPr lang="en-US" b="0" i="0" dirty="0">
                <a:solidFill>
                  <a:srgbClr val="ECECEC"/>
                </a:solidFill>
                <a:effectLst/>
                <a:latin typeface="Söhne"/>
              </a:rPr>
              <a:t> forte que les </a:t>
            </a:r>
            <a:r>
              <a:rPr lang="en-US" b="0" i="0" dirty="0" err="1">
                <a:solidFill>
                  <a:srgbClr val="ECECEC"/>
                </a:solidFill>
                <a:effectLst/>
                <a:latin typeface="Söhne"/>
              </a:rPr>
              <a:t>règles</a:t>
            </a:r>
            <a:r>
              <a:rPr lang="en-US" b="0" i="0" dirty="0">
                <a:solidFill>
                  <a:srgbClr val="ECECEC"/>
                </a:solidFill>
                <a:effectLst/>
                <a:latin typeface="Söhne"/>
              </a:rPr>
              <a:t> </a:t>
            </a:r>
            <a:r>
              <a:rPr lang="en-US" b="0" i="0" dirty="0" err="1">
                <a:solidFill>
                  <a:srgbClr val="ECECEC"/>
                </a:solidFill>
                <a:effectLst/>
                <a:latin typeface="Söhne"/>
              </a:rPr>
              <a:t>précédentes</a:t>
            </a:r>
            <a:r>
              <a:rPr lang="en-US" b="0" i="0" dirty="0">
                <a:solidFill>
                  <a:srgbClr val="ECECEC"/>
                </a:solidFill>
                <a:effectLst/>
                <a:latin typeface="Söhne"/>
              </a:rPr>
              <a:t>.</a:t>
            </a:r>
          </a:p>
          <a:p>
            <a:pPr algn="l">
              <a:buFont typeface="+mj-lt"/>
              <a:buAutoNum type="arabicPeriod"/>
            </a:pPr>
            <a:r>
              <a:rPr lang="en-US" b="1" i="0" dirty="0" err="1">
                <a:solidFill>
                  <a:srgbClr val="ECECEC"/>
                </a:solidFill>
                <a:effectLst/>
                <a:latin typeface="Söhne"/>
              </a:rPr>
              <a:t>Règle</a:t>
            </a:r>
            <a:r>
              <a:rPr lang="en-US" b="1" i="0" dirty="0">
                <a:solidFill>
                  <a:srgbClr val="ECECEC"/>
                </a:solidFill>
                <a:effectLst/>
                <a:latin typeface="Söhne"/>
              </a:rPr>
              <a:t> :</a:t>
            </a:r>
            <a:r>
              <a:rPr lang="en-US" b="0" i="0" dirty="0">
                <a:solidFill>
                  <a:srgbClr val="ECECEC"/>
                </a:solidFill>
                <a:effectLst/>
                <a:latin typeface="Söhne"/>
              </a:rPr>
              <a:t> "tomato sauce -&gt; ground beef"</a:t>
            </a:r>
          </a:p>
          <a:p>
            <a:pPr marL="742950" lvl="1" indent="-285750" algn="l">
              <a:buFont typeface="+mj-lt"/>
              <a:buAutoNum type="arabicPeriod"/>
            </a:pPr>
            <a:r>
              <a:rPr lang="en-US" b="1" i="0" dirty="0">
                <a:solidFill>
                  <a:srgbClr val="ECECEC"/>
                </a:solidFill>
                <a:effectLst/>
                <a:latin typeface="Söhne"/>
              </a:rPr>
              <a:t>Support :</a:t>
            </a:r>
            <a:r>
              <a:rPr lang="en-US" b="0" i="0" dirty="0">
                <a:solidFill>
                  <a:srgbClr val="ECECEC"/>
                </a:solidFill>
                <a:effectLst/>
                <a:latin typeface="Söhne"/>
              </a:rPr>
              <a:t> 0.53%</a:t>
            </a:r>
          </a:p>
          <a:p>
            <a:pPr marL="742950" lvl="1" indent="-285750" algn="l">
              <a:buFont typeface="+mj-lt"/>
              <a:buAutoNum type="arabicPeriod"/>
            </a:pPr>
            <a:r>
              <a:rPr lang="en-US" b="1" i="0" dirty="0" err="1">
                <a:solidFill>
                  <a:srgbClr val="ECECEC"/>
                </a:solidFill>
                <a:effectLst/>
                <a:latin typeface="Söhne"/>
              </a:rPr>
              <a:t>Confiance</a:t>
            </a:r>
            <a:r>
              <a:rPr lang="en-US" b="1" i="0" dirty="0">
                <a:solidFill>
                  <a:srgbClr val="ECECEC"/>
                </a:solidFill>
                <a:effectLst/>
                <a:latin typeface="Söhne"/>
              </a:rPr>
              <a:t> :</a:t>
            </a:r>
            <a:r>
              <a:rPr lang="en-US" b="0" i="0" dirty="0">
                <a:solidFill>
                  <a:srgbClr val="ECECEC"/>
                </a:solidFill>
                <a:effectLst/>
                <a:latin typeface="Söhne"/>
              </a:rPr>
              <a:t> 37.74%</a:t>
            </a:r>
          </a:p>
          <a:p>
            <a:pPr marL="742950" lvl="1" indent="-285750" algn="l">
              <a:buFont typeface="+mj-lt"/>
              <a:buAutoNum type="arabicPeriod"/>
            </a:pPr>
            <a:r>
              <a:rPr lang="en-US" b="1" i="0" dirty="0">
                <a:solidFill>
                  <a:srgbClr val="ECECEC"/>
                </a:solidFill>
                <a:effectLst/>
                <a:latin typeface="Söhne"/>
              </a:rPr>
              <a:t>Lift :</a:t>
            </a:r>
            <a:r>
              <a:rPr lang="en-US" b="0" i="0" dirty="0">
                <a:solidFill>
                  <a:srgbClr val="ECECEC"/>
                </a:solidFill>
                <a:effectLst/>
                <a:latin typeface="Söhne"/>
              </a:rPr>
              <a:t> 3.84</a:t>
            </a:r>
          </a:p>
          <a:p>
            <a:pPr marL="742950" lvl="1" indent="-285750" algn="l">
              <a:buFont typeface="+mj-lt"/>
              <a:buAutoNum type="arabicPeriod"/>
            </a:pPr>
            <a:r>
              <a:rPr lang="en-US" b="1" i="0" dirty="0" err="1">
                <a:solidFill>
                  <a:srgbClr val="ECECEC"/>
                </a:solidFill>
                <a:effectLst/>
                <a:latin typeface="Söhne"/>
              </a:rPr>
              <a:t>Interprétation</a:t>
            </a:r>
            <a:r>
              <a:rPr lang="en-US" b="1" i="0" dirty="0">
                <a:solidFill>
                  <a:srgbClr val="ECECEC"/>
                </a:solidFill>
                <a:effectLst/>
                <a:latin typeface="Söhne"/>
              </a:rPr>
              <a:t> :</a:t>
            </a:r>
            <a:r>
              <a:rPr lang="en-US" b="0" i="0" dirty="0">
                <a:solidFill>
                  <a:srgbClr val="ECECEC"/>
                </a:solidFill>
                <a:effectLst/>
                <a:latin typeface="Söhne"/>
              </a:rPr>
              <a:t> </a:t>
            </a:r>
            <a:r>
              <a:rPr lang="en-US" b="0" i="0" dirty="0" err="1">
                <a:solidFill>
                  <a:srgbClr val="ECECEC"/>
                </a:solidFill>
                <a:effectLst/>
                <a:latin typeface="Söhne"/>
              </a:rPr>
              <a:t>Cette</a:t>
            </a:r>
            <a:r>
              <a:rPr lang="en-US" b="0" i="0" dirty="0">
                <a:solidFill>
                  <a:srgbClr val="ECECEC"/>
                </a:solidFill>
                <a:effectLst/>
                <a:latin typeface="Söhne"/>
              </a:rPr>
              <a:t> </a:t>
            </a:r>
            <a:r>
              <a:rPr lang="en-US" b="0" i="0" dirty="0" err="1">
                <a:solidFill>
                  <a:srgbClr val="ECECEC"/>
                </a:solidFill>
                <a:effectLst/>
                <a:latin typeface="Söhne"/>
              </a:rPr>
              <a:t>règle</a:t>
            </a:r>
            <a:r>
              <a:rPr lang="en-US" b="0" i="0" dirty="0">
                <a:solidFill>
                  <a:srgbClr val="ECECEC"/>
                </a:solidFill>
                <a:effectLst/>
                <a:latin typeface="Söhne"/>
              </a:rPr>
              <a:t> </a:t>
            </a:r>
            <a:r>
              <a:rPr lang="en-US" b="0" i="0" dirty="0" err="1">
                <a:solidFill>
                  <a:srgbClr val="ECECEC"/>
                </a:solidFill>
                <a:effectLst/>
                <a:latin typeface="Söhne"/>
              </a:rPr>
              <a:t>indique</a:t>
            </a:r>
            <a:r>
              <a:rPr lang="en-US" b="0" i="0" dirty="0">
                <a:solidFill>
                  <a:srgbClr val="ECECEC"/>
                </a:solidFill>
                <a:effectLst/>
                <a:latin typeface="Söhne"/>
              </a:rPr>
              <a:t> </a:t>
            </a:r>
            <a:r>
              <a:rPr lang="en-US" b="0" i="0" dirty="0" err="1">
                <a:solidFill>
                  <a:srgbClr val="ECECEC"/>
                </a:solidFill>
                <a:effectLst/>
                <a:latin typeface="Söhne"/>
              </a:rPr>
              <a:t>qu'il</a:t>
            </a:r>
            <a:r>
              <a:rPr lang="en-US" b="0" i="0" dirty="0">
                <a:solidFill>
                  <a:srgbClr val="ECECEC"/>
                </a:solidFill>
                <a:effectLst/>
                <a:latin typeface="Söhne"/>
              </a:rPr>
              <a:t> y a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probabilité</a:t>
            </a:r>
            <a:r>
              <a:rPr lang="en-US" b="0" i="0" dirty="0">
                <a:solidFill>
                  <a:srgbClr val="ECECEC"/>
                </a:solidFill>
                <a:effectLst/>
                <a:latin typeface="Söhne"/>
              </a:rPr>
              <a:t> </a:t>
            </a:r>
            <a:r>
              <a:rPr lang="en-US" b="0" i="0" dirty="0" err="1">
                <a:solidFill>
                  <a:srgbClr val="ECECEC"/>
                </a:solidFill>
                <a:effectLst/>
                <a:latin typeface="Söhne"/>
              </a:rPr>
              <a:t>raisonnable</a:t>
            </a:r>
            <a:r>
              <a:rPr lang="en-US" b="0" i="0" dirty="0">
                <a:solidFill>
                  <a:srgbClr val="ECECEC"/>
                </a:solidFill>
                <a:effectLst/>
                <a:latin typeface="Söhne"/>
              </a:rPr>
              <a:t> (</a:t>
            </a:r>
            <a:r>
              <a:rPr lang="en-US" b="0" i="0" dirty="0" err="1">
                <a:solidFill>
                  <a:srgbClr val="ECECEC"/>
                </a:solidFill>
                <a:effectLst/>
                <a:latin typeface="Söhne"/>
              </a:rPr>
              <a:t>confiance</a:t>
            </a:r>
            <a:r>
              <a:rPr lang="en-US" b="0" i="0" dirty="0">
                <a:solidFill>
                  <a:srgbClr val="ECECEC"/>
                </a:solidFill>
                <a:effectLst/>
                <a:latin typeface="Söhne"/>
              </a:rPr>
              <a:t> de 37.74%) que les clients qui </a:t>
            </a:r>
            <a:r>
              <a:rPr lang="en-US" b="0" i="0" dirty="0" err="1">
                <a:solidFill>
                  <a:srgbClr val="ECECEC"/>
                </a:solidFill>
                <a:effectLst/>
                <a:latin typeface="Söhne"/>
              </a:rPr>
              <a:t>achètent</a:t>
            </a:r>
            <a:r>
              <a:rPr lang="en-US" b="0" i="0" dirty="0">
                <a:solidFill>
                  <a:srgbClr val="ECECEC"/>
                </a:solidFill>
                <a:effectLst/>
                <a:latin typeface="Söhne"/>
              </a:rPr>
              <a:t> de la sauce </a:t>
            </a:r>
            <a:r>
              <a:rPr lang="en-US" b="0" i="0" dirty="0" err="1">
                <a:solidFill>
                  <a:srgbClr val="ECECEC"/>
                </a:solidFill>
                <a:effectLst/>
                <a:latin typeface="Söhne"/>
              </a:rPr>
              <a:t>tomate</a:t>
            </a:r>
            <a:r>
              <a:rPr lang="en-US" b="0" i="0" dirty="0">
                <a:solidFill>
                  <a:srgbClr val="ECECEC"/>
                </a:solidFill>
                <a:effectLst/>
                <a:latin typeface="Söhne"/>
              </a:rPr>
              <a:t> </a:t>
            </a:r>
            <a:r>
              <a:rPr lang="en-US" b="0" i="0" dirty="0" err="1">
                <a:solidFill>
                  <a:srgbClr val="ECECEC"/>
                </a:solidFill>
                <a:effectLst/>
                <a:latin typeface="Söhne"/>
              </a:rPr>
              <a:t>achètent</a:t>
            </a:r>
            <a:r>
              <a:rPr lang="en-US" b="0" i="0" dirty="0">
                <a:solidFill>
                  <a:srgbClr val="ECECEC"/>
                </a:solidFill>
                <a:effectLst/>
                <a:latin typeface="Söhne"/>
              </a:rPr>
              <a:t> </a:t>
            </a:r>
            <a:r>
              <a:rPr lang="en-US" b="0" i="0" dirty="0" err="1">
                <a:solidFill>
                  <a:srgbClr val="ECECEC"/>
                </a:solidFill>
                <a:effectLst/>
                <a:latin typeface="Söhne"/>
              </a:rPr>
              <a:t>également</a:t>
            </a:r>
            <a:r>
              <a:rPr lang="en-US" b="0" i="0" dirty="0">
                <a:solidFill>
                  <a:srgbClr val="ECECEC"/>
                </a:solidFill>
                <a:effectLst/>
                <a:latin typeface="Söhne"/>
              </a:rPr>
              <a:t> du </a:t>
            </a:r>
            <a:r>
              <a:rPr lang="en-US" b="0" i="0" dirty="0" err="1">
                <a:solidFill>
                  <a:srgbClr val="ECECEC"/>
                </a:solidFill>
                <a:effectLst/>
                <a:latin typeface="Söhne"/>
              </a:rPr>
              <a:t>bœuf</a:t>
            </a:r>
            <a:r>
              <a:rPr lang="en-US" b="0" i="0" dirty="0">
                <a:solidFill>
                  <a:srgbClr val="ECECEC"/>
                </a:solidFill>
                <a:effectLst/>
                <a:latin typeface="Söhne"/>
              </a:rPr>
              <a:t> </a:t>
            </a:r>
            <a:r>
              <a:rPr lang="en-US" b="0" i="0" dirty="0" err="1">
                <a:solidFill>
                  <a:srgbClr val="ECECEC"/>
                </a:solidFill>
                <a:effectLst/>
                <a:latin typeface="Söhne"/>
              </a:rPr>
              <a:t>haché</a:t>
            </a:r>
            <a:r>
              <a:rPr lang="en-US" b="0" i="0" dirty="0">
                <a:solidFill>
                  <a:srgbClr val="ECECEC"/>
                </a:solidFill>
                <a:effectLst/>
                <a:latin typeface="Söhne"/>
              </a:rPr>
              <a:t>. Le lift de 3.84 </a:t>
            </a:r>
            <a:r>
              <a:rPr lang="en-US" b="0" i="0" dirty="0" err="1">
                <a:solidFill>
                  <a:srgbClr val="ECECEC"/>
                </a:solidFill>
                <a:effectLst/>
                <a:latin typeface="Söhne"/>
              </a:rPr>
              <a:t>indique</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corrélation</a:t>
            </a:r>
            <a:r>
              <a:rPr lang="en-US" b="0" i="0" dirty="0">
                <a:solidFill>
                  <a:srgbClr val="ECECEC"/>
                </a:solidFill>
                <a:effectLst/>
                <a:latin typeface="Söhne"/>
              </a:rPr>
              <a:t> positive, </a:t>
            </a:r>
            <a:r>
              <a:rPr lang="en-US" b="0" i="0" dirty="0" err="1">
                <a:solidFill>
                  <a:srgbClr val="ECECEC"/>
                </a:solidFill>
                <a:effectLst/>
                <a:latin typeface="Söhne"/>
              </a:rPr>
              <a:t>mais</a:t>
            </a:r>
            <a:r>
              <a:rPr lang="en-US" b="0" i="0" dirty="0">
                <a:solidFill>
                  <a:srgbClr val="ECECEC"/>
                </a:solidFill>
                <a:effectLst/>
                <a:latin typeface="Söhne"/>
              </a:rPr>
              <a:t> </a:t>
            </a:r>
            <a:r>
              <a:rPr lang="en-US" b="0" i="0" dirty="0" err="1">
                <a:solidFill>
                  <a:srgbClr val="ECECEC"/>
                </a:solidFill>
                <a:effectLst/>
                <a:latin typeface="Söhne"/>
              </a:rPr>
              <a:t>moins</a:t>
            </a:r>
            <a:r>
              <a:rPr lang="en-US" b="0" i="0" dirty="0">
                <a:solidFill>
                  <a:srgbClr val="ECECEC"/>
                </a:solidFill>
                <a:effectLst/>
                <a:latin typeface="Söhne"/>
              </a:rPr>
              <a:t> forte que </a:t>
            </a:r>
            <a:r>
              <a:rPr lang="en-US" b="0" i="0" dirty="0" err="1">
                <a:solidFill>
                  <a:srgbClr val="ECECEC"/>
                </a:solidFill>
                <a:effectLst/>
                <a:latin typeface="Söhne"/>
              </a:rPr>
              <a:t>certaines</a:t>
            </a:r>
            <a:r>
              <a:rPr lang="en-US" b="0" i="0" dirty="0">
                <a:solidFill>
                  <a:srgbClr val="ECECEC"/>
                </a:solidFill>
                <a:effectLst/>
                <a:latin typeface="Söhne"/>
              </a:rPr>
              <a:t> des </a:t>
            </a:r>
            <a:r>
              <a:rPr lang="en-US" b="0" i="0" dirty="0" err="1">
                <a:solidFill>
                  <a:srgbClr val="ECECEC"/>
                </a:solidFill>
                <a:effectLst/>
                <a:latin typeface="Söhne"/>
              </a:rPr>
              <a:t>règles</a:t>
            </a:r>
            <a:r>
              <a:rPr lang="en-US" b="0" i="0" dirty="0">
                <a:solidFill>
                  <a:srgbClr val="ECECEC"/>
                </a:solidFill>
                <a:effectLst/>
                <a:latin typeface="Söhne"/>
              </a:rPr>
              <a:t> </a:t>
            </a:r>
            <a:r>
              <a:rPr lang="en-US" b="0" i="0" dirty="0" err="1">
                <a:solidFill>
                  <a:srgbClr val="ECECEC"/>
                </a:solidFill>
                <a:effectLst/>
                <a:latin typeface="Söhne"/>
              </a:rPr>
              <a:t>précédentes</a:t>
            </a:r>
            <a:r>
              <a:rPr lang="en-US" b="0" i="0" dirty="0">
                <a:solidFill>
                  <a:srgbClr val="ECECEC"/>
                </a:solidFill>
                <a:effectLst/>
                <a:latin typeface="Söhne"/>
              </a:rPr>
              <a:t>.</a:t>
            </a:r>
          </a:p>
          <a:p>
            <a:pPr algn="l"/>
            <a:r>
              <a:rPr lang="en-US" b="0" i="0" dirty="0" err="1">
                <a:solidFill>
                  <a:srgbClr val="ECECEC"/>
                </a:solidFill>
                <a:effectLst/>
                <a:latin typeface="Söhne"/>
              </a:rPr>
              <a:t>En</a:t>
            </a:r>
            <a:r>
              <a:rPr lang="en-US" b="0" i="0" dirty="0">
                <a:solidFill>
                  <a:srgbClr val="ECECEC"/>
                </a:solidFill>
                <a:effectLst/>
                <a:latin typeface="Söhne"/>
              </a:rPr>
              <a:t> </a:t>
            </a:r>
            <a:r>
              <a:rPr lang="en-US" b="0" i="0" dirty="0" err="1">
                <a:solidFill>
                  <a:srgbClr val="ECECEC"/>
                </a:solidFill>
                <a:effectLst/>
                <a:latin typeface="Söhne"/>
              </a:rPr>
              <a:t>analysant</a:t>
            </a:r>
            <a:r>
              <a:rPr lang="en-US" b="0" i="0" dirty="0">
                <a:solidFill>
                  <a:srgbClr val="ECECEC"/>
                </a:solidFill>
                <a:effectLst/>
                <a:latin typeface="Söhne"/>
              </a:rPr>
              <a:t> </a:t>
            </a:r>
            <a:r>
              <a:rPr lang="en-US" b="0" i="0" dirty="0" err="1">
                <a:solidFill>
                  <a:srgbClr val="ECECEC"/>
                </a:solidFill>
                <a:effectLst/>
                <a:latin typeface="Söhne"/>
              </a:rPr>
              <a:t>ces</a:t>
            </a:r>
            <a:r>
              <a:rPr lang="en-US" b="0" i="0" dirty="0">
                <a:solidFill>
                  <a:srgbClr val="ECECEC"/>
                </a:solidFill>
                <a:effectLst/>
                <a:latin typeface="Söhne"/>
              </a:rPr>
              <a:t> </a:t>
            </a:r>
            <a:r>
              <a:rPr lang="en-US" b="0" i="0" dirty="0" err="1">
                <a:solidFill>
                  <a:srgbClr val="ECECEC"/>
                </a:solidFill>
                <a:effectLst/>
                <a:latin typeface="Söhne"/>
              </a:rPr>
              <a:t>règles</a:t>
            </a:r>
            <a:r>
              <a:rPr lang="en-US" b="0" i="0" dirty="0">
                <a:solidFill>
                  <a:srgbClr val="ECECEC"/>
                </a:solidFill>
                <a:effectLst/>
                <a:latin typeface="Söhne"/>
              </a:rPr>
              <a:t> </a:t>
            </a:r>
            <a:r>
              <a:rPr lang="en-US" b="0" i="0" dirty="0" err="1">
                <a:solidFill>
                  <a:srgbClr val="ECECEC"/>
                </a:solidFill>
                <a:effectLst/>
                <a:latin typeface="Söhne"/>
              </a:rPr>
              <a:t>d'association</a:t>
            </a:r>
            <a:r>
              <a:rPr lang="en-US" b="0" i="0" dirty="0">
                <a:solidFill>
                  <a:srgbClr val="ECECEC"/>
                </a:solidFill>
                <a:effectLst/>
                <a:latin typeface="Söhne"/>
              </a:rPr>
              <a:t>, on </a:t>
            </a:r>
            <a:r>
              <a:rPr lang="en-US" b="0" i="0" dirty="0" err="1">
                <a:solidFill>
                  <a:srgbClr val="ECECEC"/>
                </a:solidFill>
                <a:effectLst/>
                <a:latin typeface="Söhne"/>
              </a:rPr>
              <a:t>peut</a:t>
            </a:r>
            <a:r>
              <a:rPr lang="en-US" b="0" i="0" dirty="0">
                <a:solidFill>
                  <a:srgbClr val="ECECEC"/>
                </a:solidFill>
                <a:effectLst/>
                <a:latin typeface="Söhne"/>
              </a:rPr>
              <a:t> </a:t>
            </a:r>
            <a:r>
              <a:rPr lang="en-US" b="0" i="0" dirty="0" err="1">
                <a:solidFill>
                  <a:srgbClr val="ECECEC"/>
                </a:solidFill>
                <a:effectLst/>
                <a:latin typeface="Söhne"/>
              </a:rPr>
              <a:t>déduire</a:t>
            </a:r>
            <a:r>
              <a:rPr lang="en-US" b="0" i="0" dirty="0">
                <a:solidFill>
                  <a:srgbClr val="ECECEC"/>
                </a:solidFill>
                <a:effectLst/>
                <a:latin typeface="Söhne"/>
              </a:rPr>
              <a:t> des </a:t>
            </a:r>
            <a:r>
              <a:rPr lang="en-US" b="0" i="0" dirty="0" err="1">
                <a:solidFill>
                  <a:srgbClr val="ECECEC"/>
                </a:solidFill>
                <a:effectLst/>
                <a:latin typeface="Söhne"/>
              </a:rPr>
              <a:t>modèles</a:t>
            </a:r>
            <a:r>
              <a:rPr lang="en-US" b="0" i="0" dirty="0">
                <a:solidFill>
                  <a:srgbClr val="ECECEC"/>
                </a:solidFill>
                <a:effectLst/>
                <a:latin typeface="Söhne"/>
              </a:rPr>
              <a:t> </a:t>
            </a:r>
            <a:r>
              <a:rPr lang="en-US" b="0" i="0" dirty="0" err="1">
                <a:solidFill>
                  <a:srgbClr val="ECECEC"/>
                </a:solidFill>
                <a:effectLst/>
                <a:latin typeface="Söhne"/>
              </a:rPr>
              <a:t>d'achat</a:t>
            </a:r>
            <a:r>
              <a:rPr lang="en-US" b="0" i="0" dirty="0">
                <a:solidFill>
                  <a:srgbClr val="ECECEC"/>
                </a:solidFill>
                <a:effectLst/>
                <a:latin typeface="Söhne"/>
              </a:rPr>
              <a:t> </a:t>
            </a:r>
            <a:r>
              <a:rPr lang="en-US" b="0" i="0" dirty="0" err="1">
                <a:solidFill>
                  <a:srgbClr val="ECECEC"/>
                </a:solidFill>
                <a:effectLst/>
                <a:latin typeface="Söhne"/>
              </a:rPr>
              <a:t>potentiels</a:t>
            </a:r>
            <a:r>
              <a:rPr lang="en-US" b="0" i="0" dirty="0">
                <a:solidFill>
                  <a:srgbClr val="ECECEC"/>
                </a:solidFill>
                <a:effectLst/>
                <a:latin typeface="Söhne"/>
              </a:rPr>
              <a:t> et prendre des </a:t>
            </a:r>
            <a:r>
              <a:rPr lang="en-US" b="0" i="0" dirty="0" err="1">
                <a:solidFill>
                  <a:srgbClr val="ECECEC"/>
                </a:solidFill>
                <a:effectLst/>
                <a:latin typeface="Söhne"/>
              </a:rPr>
              <a:t>décisions</a:t>
            </a:r>
            <a:r>
              <a:rPr lang="en-US" b="0" i="0" dirty="0">
                <a:solidFill>
                  <a:srgbClr val="ECECEC"/>
                </a:solidFill>
                <a:effectLst/>
                <a:latin typeface="Söhne"/>
              </a:rPr>
              <a:t> </a:t>
            </a:r>
            <a:r>
              <a:rPr lang="en-US" b="0" i="0" dirty="0" err="1">
                <a:solidFill>
                  <a:srgbClr val="ECECEC"/>
                </a:solidFill>
                <a:effectLst/>
                <a:latin typeface="Söhne"/>
              </a:rPr>
              <a:t>commerciales</a:t>
            </a:r>
            <a:r>
              <a:rPr lang="en-US" b="0" i="0" dirty="0">
                <a:solidFill>
                  <a:srgbClr val="ECECEC"/>
                </a:solidFill>
                <a:effectLst/>
                <a:latin typeface="Söhne"/>
              </a:rPr>
              <a:t> pour </a:t>
            </a:r>
            <a:r>
              <a:rPr lang="en-US" b="0" i="0" dirty="0" err="1">
                <a:solidFill>
                  <a:srgbClr val="ECECEC"/>
                </a:solidFill>
                <a:effectLst/>
                <a:latin typeface="Söhne"/>
              </a:rPr>
              <a:t>optimiser</a:t>
            </a:r>
            <a:r>
              <a:rPr lang="en-US" b="0" i="0" dirty="0">
                <a:solidFill>
                  <a:srgbClr val="ECECEC"/>
                </a:solidFill>
                <a:effectLst/>
                <a:latin typeface="Söhne"/>
              </a:rPr>
              <a:t> la </a:t>
            </a:r>
            <a:r>
              <a:rPr lang="en-US" b="0" i="0" dirty="0" err="1">
                <a:solidFill>
                  <a:srgbClr val="ECECEC"/>
                </a:solidFill>
                <a:effectLst/>
                <a:latin typeface="Söhne"/>
              </a:rPr>
              <a:t>présentation</a:t>
            </a:r>
            <a:r>
              <a:rPr lang="en-US" b="0" i="0" dirty="0">
                <a:solidFill>
                  <a:srgbClr val="ECECEC"/>
                </a:solidFill>
                <a:effectLst/>
                <a:latin typeface="Söhne"/>
              </a:rPr>
              <a:t> des </a:t>
            </a:r>
            <a:r>
              <a:rPr lang="en-US" b="0" i="0" dirty="0" err="1">
                <a:solidFill>
                  <a:srgbClr val="ECECEC"/>
                </a:solidFill>
                <a:effectLst/>
                <a:latin typeface="Söhne"/>
              </a:rPr>
              <a:t>produits</a:t>
            </a:r>
            <a:r>
              <a:rPr lang="en-US" b="0" i="0" dirty="0">
                <a:solidFill>
                  <a:srgbClr val="ECECEC"/>
                </a:solidFill>
                <a:effectLst/>
                <a:latin typeface="Söhne"/>
              </a:rPr>
              <a:t>, la promotion </a:t>
            </a:r>
            <a:r>
              <a:rPr lang="en-US" b="0" i="0" dirty="0" err="1">
                <a:solidFill>
                  <a:srgbClr val="ECECEC"/>
                </a:solidFill>
                <a:effectLst/>
                <a:latin typeface="Söhne"/>
              </a:rPr>
              <a:t>croisée</a:t>
            </a:r>
            <a:r>
              <a:rPr lang="en-US" b="0" i="0" dirty="0">
                <a:solidFill>
                  <a:srgbClr val="ECECEC"/>
                </a:solidFill>
                <a:effectLst/>
                <a:latin typeface="Söhne"/>
              </a:rPr>
              <a:t> </a:t>
            </a:r>
            <a:r>
              <a:rPr lang="en-US" b="0" i="0" dirty="0" err="1">
                <a:solidFill>
                  <a:srgbClr val="ECECEC"/>
                </a:solidFill>
                <a:effectLst/>
                <a:latin typeface="Söhne"/>
              </a:rPr>
              <a:t>ou</a:t>
            </a:r>
            <a:r>
              <a:rPr lang="en-US" b="0" i="0" dirty="0">
                <a:solidFill>
                  <a:srgbClr val="ECECEC"/>
                </a:solidFill>
                <a:effectLst/>
                <a:latin typeface="Söhne"/>
              </a:rPr>
              <a:t> les </a:t>
            </a:r>
            <a:r>
              <a:rPr lang="en-US" b="0" i="0" dirty="0" err="1">
                <a:solidFill>
                  <a:srgbClr val="ECECEC"/>
                </a:solidFill>
                <a:effectLst/>
                <a:latin typeface="Söhne"/>
              </a:rPr>
              <a:t>recommandations</a:t>
            </a:r>
            <a:r>
              <a:rPr lang="en-US" b="0" i="0" dirty="0">
                <a:solidFill>
                  <a:srgbClr val="ECECEC"/>
                </a:solidFill>
                <a:effectLst/>
                <a:latin typeface="Söhne"/>
              </a:rPr>
              <a:t> aux clients.</a:t>
            </a:r>
          </a:p>
          <a:p>
            <a:endParaRPr lang="en-US" sz="1200" dirty="0">
              <a:latin typeface="Calibri"/>
              <a:cs typeface="Calibri"/>
            </a:endParaRPr>
          </a:p>
          <a:p>
            <a:endParaRPr lang="en-US" sz="1200" dirty="0">
              <a:latin typeface="Calibri"/>
              <a:cs typeface="Calibri"/>
            </a:endParaRPr>
          </a:p>
          <a:p>
            <a:endParaRPr lang="en-US" sz="1200" dirty="0">
              <a:latin typeface="Calibri"/>
              <a:cs typeface="Calibri"/>
            </a:endParaRPr>
          </a:p>
          <a:p>
            <a:endParaRPr lang="en-MA" sz="1200" dirty="0">
              <a:latin typeface="Calibri"/>
              <a:cs typeface="Calibri"/>
            </a:endParaRPr>
          </a:p>
          <a:p>
            <a:pPr marL="12700" algn="just">
              <a:spcBef>
                <a:spcPts val="105"/>
              </a:spcBef>
            </a:pPr>
            <a:endParaRPr lang="fr-FR" dirty="0"/>
          </a:p>
        </p:txBody>
      </p:sp>
      <p:sp>
        <p:nvSpPr>
          <p:cNvPr id="4" name="Slide Number Placeholder 3"/>
          <p:cNvSpPr>
            <a:spLocks noGrp="1"/>
          </p:cNvSpPr>
          <p:nvPr>
            <p:ph type="sldNum" sz="quarter" idx="5"/>
          </p:nvPr>
        </p:nvSpPr>
        <p:spPr/>
        <p:txBody>
          <a:bodyPr/>
          <a:lstStyle/>
          <a:p>
            <a:fld id="{11560694-1FB3-AD42-91F0-0294D672FD2F}" type="slidenum">
              <a:rPr lang="fr-FR" smtClean="0"/>
              <a:t>30</a:t>
            </a:fld>
            <a:endParaRPr lang="fr-FR"/>
          </a:p>
        </p:txBody>
      </p:sp>
    </p:spTree>
    <p:extLst>
      <p:ext uri="{BB962C8B-B14F-4D97-AF65-F5344CB8AC3E}">
        <p14:creationId xmlns:p14="http://schemas.microsoft.com/office/powerpoint/2010/main" val="2721479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1560694-1FB3-AD42-91F0-0294D672FD2F}" type="slidenum">
              <a:rPr lang="fr-FR" smtClean="0"/>
              <a:t>31</a:t>
            </a:fld>
            <a:endParaRPr lang="fr-FR"/>
          </a:p>
        </p:txBody>
      </p:sp>
    </p:spTree>
    <p:extLst>
      <p:ext uri="{BB962C8B-B14F-4D97-AF65-F5344CB8AC3E}">
        <p14:creationId xmlns:p14="http://schemas.microsoft.com/office/powerpoint/2010/main" val="3002898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noProof="1">
                <a:effectLst/>
                <a:latin typeface="Söhne"/>
              </a:rPr>
              <a:t>. En comprenant les motifs d'achat des clients, les entreprises peuvent mieux prévoir la demande, planifier les réapprovisionnements et réduire les coûts liés à la gestion des stocks.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noProof="1">
                <a:effectLst/>
                <a:latin typeface="Söhne"/>
              </a:rPr>
              <a:t>En comprenant les associations entre les produits, les entreprises peuvent optimiser leurs niveaux de stocks en fonction de la demande réelle. Par exemple, si deux produits sont souvent achetés ensemble, il peut être judicieux de maintenir des niveaux de stocks plus élevés pour ces produits afin de répondre à la demande. Cela permet de réduire les ruptures de stock et d'améliorer la satisfaction des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noProof="1">
              <a:effectLst/>
              <a:latin typeface="Söhne"/>
            </a:endParaRPr>
          </a:p>
          <a:p>
            <a:r>
              <a:rPr lang="en-US" sz="1200" b="1" i="0" noProof="1">
                <a:effectLst/>
                <a:latin typeface="Söhne"/>
              </a:rPr>
              <a:t>:</a:t>
            </a:r>
            <a:r>
              <a:rPr lang="en-US" sz="1200" b="0" i="0" noProof="1">
                <a:effectLst/>
                <a:latin typeface="Söhne"/>
              </a:rPr>
              <a:t> L'algorithme Apriori peut également être utilisé pour prévoir la demande future en analysant les motifs d'achat passés. En comprenant les tendances d'achat des clients, les entreprises peuvent anticiper la demande et ajuster leurs niveaux de stocks en conséquence. Cela permet d'éviter les surstocks et les coûts associés, tout en garantissant que les produits sont disponibles lorsque les clients en ont besoin.</a:t>
            </a:r>
            <a:endParaRPr lang="fr-FR" dirty="0"/>
          </a:p>
        </p:txBody>
      </p:sp>
      <p:sp>
        <p:nvSpPr>
          <p:cNvPr id="4" name="Slide Number Placeholder 3"/>
          <p:cNvSpPr>
            <a:spLocks noGrp="1"/>
          </p:cNvSpPr>
          <p:nvPr>
            <p:ph type="sldNum" sz="quarter" idx="5"/>
          </p:nvPr>
        </p:nvSpPr>
        <p:spPr/>
        <p:txBody>
          <a:bodyPr/>
          <a:lstStyle/>
          <a:p>
            <a:fld id="{11560694-1FB3-AD42-91F0-0294D672FD2F}" type="slidenum">
              <a:rPr lang="fr-FR" smtClean="0"/>
              <a:t>5</a:t>
            </a:fld>
            <a:endParaRPr lang="fr-FR"/>
          </a:p>
        </p:txBody>
      </p:sp>
    </p:spTree>
    <p:extLst>
      <p:ext uri="{BB962C8B-B14F-4D97-AF65-F5344CB8AC3E}">
        <p14:creationId xmlns:p14="http://schemas.microsoft.com/office/powerpoint/2010/main" val="359526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effectLst/>
                <a:latin typeface="Söhne"/>
              </a:rPr>
              <a:t>Cela permet de détecter les EIM potentielles et d'améliorer la sécurité des patients en regroupant les médicaments en fonction de leurs caractéristiques et de leur propension à entraîner des interactions indésirables.</a:t>
            </a:r>
          </a:p>
          <a:p>
            <a:endParaRPr lang="fr-FR" sz="1200" b="0" i="0" dirty="0">
              <a:effectLst/>
              <a:latin typeface="Söhne"/>
            </a:endParaRPr>
          </a:p>
          <a:p>
            <a:r>
              <a:rPr lang="fr-FR" sz="1200" b="0" i="0" dirty="0">
                <a:effectLst/>
                <a:latin typeface="Söhne"/>
              </a:rPr>
              <a:t>Une étude menée aux États-Unis souligne la prévalence élevée des EIM, dont près de la moitié résulte de problèmes de prescription médicamenteuse. La polymédication est identifiée comme un facteur de risque accru d'interactions médicamenteuses, contribuant ainsi aux EIM.</a:t>
            </a:r>
            <a:endParaRPr lang="fr-FR" dirty="0"/>
          </a:p>
        </p:txBody>
      </p:sp>
      <p:sp>
        <p:nvSpPr>
          <p:cNvPr id="4" name="Slide Number Placeholder 3"/>
          <p:cNvSpPr>
            <a:spLocks noGrp="1"/>
          </p:cNvSpPr>
          <p:nvPr>
            <p:ph type="sldNum" sz="quarter" idx="5"/>
          </p:nvPr>
        </p:nvSpPr>
        <p:spPr/>
        <p:txBody>
          <a:bodyPr/>
          <a:lstStyle/>
          <a:p>
            <a:fld id="{11560694-1FB3-AD42-91F0-0294D672FD2F}" type="slidenum">
              <a:rPr lang="fr-FR" smtClean="0"/>
              <a:t>6</a:t>
            </a:fld>
            <a:endParaRPr lang="fr-FR"/>
          </a:p>
        </p:txBody>
      </p:sp>
    </p:spTree>
    <p:extLst>
      <p:ext uri="{BB962C8B-B14F-4D97-AF65-F5344CB8AC3E}">
        <p14:creationId xmlns:p14="http://schemas.microsoft.com/office/powerpoint/2010/main" val="3783883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dirty="0"/>
              <a:t>Dans le secteur de l'assurance, l'analyse des réclamations est essentielle pour évaluer les risques, détecter la fraude et améliorer les processus opérationnels </a:t>
            </a:r>
            <a:r>
              <a:rPr lang="fr-FR" b="0" i="0" noProof="0" dirty="0">
                <a:solidFill>
                  <a:srgbClr val="ECECEC"/>
                </a:solidFill>
                <a:effectLst/>
                <a:latin typeface="Söhne"/>
              </a:rPr>
              <a:t>et améliorer la tarification et la souscription</a:t>
            </a:r>
            <a:r>
              <a:rPr lang="fr-FR" noProof="0" dirty="0"/>
              <a:t>.</a:t>
            </a:r>
            <a:r>
              <a:rPr lang="fr-FR" b="0" i="0" noProof="0" dirty="0">
                <a:solidFill>
                  <a:srgbClr val="ECECEC"/>
                </a:solidFill>
                <a:effectLst/>
                <a:latin typeface="Söhne"/>
              </a:rPr>
              <a:t> Cela permet aux compagnies d'assurance de mieux servir leurs clients et de maintenir leur rentabilité.</a:t>
            </a:r>
            <a:r>
              <a:rPr lang="fr-FR" noProof="0" dirty="0"/>
              <a:t> L'utilisation de l'algorithme Apriori dans cette contexte peut apporter plusieurs avantages :</a:t>
            </a:r>
          </a:p>
          <a:p>
            <a:endParaRPr lang="fr-FR" noProof="0" dirty="0"/>
          </a:p>
          <a:p>
            <a:r>
              <a:rPr lang="fr-FR" noProof="0" dirty="0"/>
              <a:t>1. **Détection des motifs de réclamations fréquentes :** Cela permet aux compagnies d'assurance de mieux comprendre les tendances de réclamation et d'adapter leurs processus en conséquence.</a:t>
            </a:r>
          </a:p>
          <a:p>
            <a:endParaRPr lang="fr-FR" noProof="0" dirty="0"/>
          </a:p>
          <a:p>
            <a:r>
              <a:rPr lang="fr-FR" noProof="0" dirty="0"/>
              <a:t>2. **Identification des schémas de fraude :** Par exemple, il peut révéler des associations entre certaines procédures médicales et des réclamations suspectes, ce qui permet aux assureurs de cibler leurs enquêtes de fraude de manière plus efficace.</a:t>
            </a:r>
          </a:p>
          <a:p>
            <a:endParaRPr lang="fr-FR" noProof="0" dirty="0"/>
          </a:p>
          <a:p>
            <a:r>
              <a:rPr lang="fr-FR" noProof="0" dirty="0"/>
              <a:t>3. **Optimisation des processus de gestion des réclamations :** Par exemple, elles peuvent regrouper les réclamations similaires pour un traitement plus efficace, ou identifier des domaines où des ajustements de politique pourraient être nécessaires pour réduire les réclamations.</a:t>
            </a:r>
          </a:p>
          <a:p>
            <a:endParaRPr lang="fr-FR" noProof="0" dirty="0"/>
          </a:p>
          <a:p>
            <a:r>
              <a:rPr lang="fr-FR" noProof="0" dirty="0"/>
              <a:t>4. **Amélioration de la tarification et de la souscription :** En analysant les motifs de réclamations, les assureurs peuvent mieux évaluer les risques et ajuster leurs tarifs et politiques de souscription en conséquence. Par exemple, ils peuvent identifier les caractéristiques des clients qui sont associées à un risque plus élevé de réclamation et ajuster leurs tarifs en conséquence.</a:t>
            </a:r>
          </a:p>
          <a:p>
            <a:endParaRPr lang="fr-FR" noProof="0" dirty="0"/>
          </a:p>
          <a:p>
            <a:r>
              <a:rPr lang="fr-FR" noProof="0" dirty="0"/>
              <a:t>En résumé, l'analyse des réclamations dans le secteur de l'assurance avec l'algorithme Apriori peut fournir des informations précieuses pour améliorer la gestion des risques, détecter la fraude, optimiser les processus opérationnels et améliorer la tarification et la souscription. Cela permet aux compagnies d'assurance de mieux servir leurs clients et de maintenir leur rentabilité.</a:t>
            </a:r>
          </a:p>
        </p:txBody>
      </p:sp>
      <p:sp>
        <p:nvSpPr>
          <p:cNvPr id="4" name="Slide Number Placeholder 3"/>
          <p:cNvSpPr>
            <a:spLocks noGrp="1"/>
          </p:cNvSpPr>
          <p:nvPr>
            <p:ph type="sldNum" sz="quarter" idx="5"/>
          </p:nvPr>
        </p:nvSpPr>
        <p:spPr/>
        <p:txBody>
          <a:bodyPr/>
          <a:lstStyle/>
          <a:p>
            <a:fld id="{11560694-1FB3-AD42-91F0-0294D672FD2F}" type="slidenum">
              <a:rPr lang="fr-FR" smtClean="0"/>
              <a:t>7</a:t>
            </a:fld>
            <a:endParaRPr lang="fr-FR"/>
          </a:p>
        </p:txBody>
      </p:sp>
    </p:spTree>
    <p:extLst>
      <p:ext uri="{BB962C8B-B14F-4D97-AF65-F5344CB8AC3E}">
        <p14:creationId xmlns:p14="http://schemas.microsoft.com/office/powerpoint/2010/main" val="393581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err="1">
                <a:effectLst/>
                <a:latin typeface="Söhne"/>
              </a:rPr>
              <a:t>En</a:t>
            </a:r>
            <a:r>
              <a:rPr lang="en-US" sz="1200" b="0" i="0" dirty="0">
                <a:effectLst/>
                <a:latin typeface="Söhne"/>
              </a:rPr>
              <a:t> </a:t>
            </a:r>
            <a:r>
              <a:rPr lang="en-US" sz="1200" b="0" i="0" dirty="0" err="1">
                <a:effectLst/>
                <a:latin typeface="Söhne"/>
              </a:rPr>
              <a:t>comprenant</a:t>
            </a:r>
            <a:r>
              <a:rPr lang="en-US" sz="1200" b="0" i="0" dirty="0">
                <a:effectLst/>
                <a:latin typeface="Söhne"/>
              </a:rPr>
              <a:t> les relations entre les </a:t>
            </a:r>
            <a:r>
              <a:rPr lang="en-US" sz="1200" b="0" i="0" dirty="0" err="1">
                <a:effectLst/>
                <a:latin typeface="Söhne"/>
              </a:rPr>
              <a:t>différents</a:t>
            </a:r>
            <a:r>
              <a:rPr lang="en-US" sz="1200" b="0" i="0" dirty="0">
                <a:effectLst/>
                <a:latin typeface="Söhne"/>
              </a:rPr>
              <a:t> </a:t>
            </a:r>
            <a:r>
              <a:rPr lang="en-US" sz="1200" b="0" i="0" dirty="0" err="1">
                <a:effectLst/>
                <a:latin typeface="Söhne"/>
              </a:rPr>
              <a:t>produits</a:t>
            </a:r>
            <a:r>
              <a:rPr lang="en-US" sz="1200" b="0" i="0" dirty="0">
                <a:effectLst/>
                <a:latin typeface="Söhne"/>
              </a:rPr>
              <a:t> financiers, les institutions </a:t>
            </a:r>
            <a:r>
              <a:rPr lang="en-US" sz="1200" b="0" i="0" dirty="0" err="1">
                <a:effectLst/>
                <a:latin typeface="Söhne"/>
              </a:rPr>
              <a:t>financières</a:t>
            </a:r>
            <a:r>
              <a:rPr lang="en-US" sz="1200" b="0" i="0" dirty="0">
                <a:effectLst/>
                <a:latin typeface="Söhne"/>
              </a:rPr>
              <a:t> </a:t>
            </a:r>
            <a:r>
              <a:rPr lang="en-US" sz="1200" b="0" i="0" dirty="0" err="1">
                <a:effectLst/>
                <a:latin typeface="Söhne"/>
              </a:rPr>
              <a:t>peuvent</a:t>
            </a:r>
            <a:r>
              <a:rPr lang="en-US" sz="1200" b="0" i="0" dirty="0">
                <a:effectLst/>
                <a:latin typeface="Söhne"/>
              </a:rPr>
              <a:t> </a:t>
            </a:r>
            <a:r>
              <a:rPr lang="en-US" sz="1200" b="0" i="0" dirty="0" err="1">
                <a:effectLst/>
                <a:latin typeface="Söhne"/>
              </a:rPr>
              <a:t>également</a:t>
            </a:r>
            <a:r>
              <a:rPr lang="en-US" sz="1200" b="0" i="0" dirty="0">
                <a:effectLst/>
                <a:latin typeface="Söhne"/>
              </a:rPr>
              <a:t> </a:t>
            </a:r>
            <a:r>
              <a:rPr lang="en-US" sz="1200" b="0" i="0" dirty="0" err="1">
                <a:effectLst/>
                <a:latin typeface="Söhne"/>
              </a:rPr>
              <a:t>optimiser</a:t>
            </a:r>
            <a:r>
              <a:rPr lang="en-US" sz="1200" b="0" i="0" dirty="0">
                <a:effectLst/>
                <a:latin typeface="Söhne"/>
              </a:rPr>
              <a:t> </a:t>
            </a:r>
            <a:r>
              <a:rPr lang="en-US" sz="1200" b="0" i="0" dirty="0" err="1">
                <a:effectLst/>
                <a:latin typeface="Söhne"/>
              </a:rPr>
              <a:t>leur</a:t>
            </a:r>
            <a:r>
              <a:rPr lang="en-US" sz="1200" b="0" i="0" dirty="0">
                <a:effectLst/>
                <a:latin typeface="Söhne"/>
              </a:rPr>
              <a:t> </a:t>
            </a:r>
            <a:r>
              <a:rPr lang="en-US" sz="1200" b="0" i="0" dirty="0" err="1">
                <a:effectLst/>
                <a:latin typeface="Söhne"/>
              </a:rPr>
              <a:t>portefeuille</a:t>
            </a:r>
            <a:r>
              <a:rPr lang="en-US" sz="1200" b="0" i="0" dirty="0">
                <a:effectLst/>
                <a:latin typeface="Söhne"/>
              </a:rPr>
              <a:t> de </a:t>
            </a:r>
            <a:r>
              <a:rPr lang="en-US" sz="1200" b="0" i="0" dirty="0" err="1">
                <a:effectLst/>
                <a:latin typeface="Söhne"/>
              </a:rPr>
              <a:t>produits</a:t>
            </a:r>
            <a:r>
              <a:rPr lang="en-US" sz="1200" b="0" i="0" dirty="0">
                <a:effectLst/>
                <a:latin typeface="Söhne"/>
              </a:rPr>
              <a:t> et </a:t>
            </a:r>
            <a:r>
              <a:rPr lang="en-US" sz="1200" b="0" i="0" dirty="0" err="1">
                <a:effectLst/>
                <a:latin typeface="Söhne"/>
              </a:rPr>
              <a:t>améliorer</a:t>
            </a:r>
            <a:r>
              <a:rPr lang="en-US" sz="1200" b="0" i="0" dirty="0">
                <a:effectLst/>
                <a:latin typeface="Söhne"/>
              </a:rPr>
              <a:t> la gestion des </a:t>
            </a:r>
            <a:r>
              <a:rPr lang="en-US" sz="1200" b="0" i="0" dirty="0" err="1">
                <a:effectLst/>
                <a:latin typeface="Söhne"/>
              </a:rPr>
              <a:t>risques</a:t>
            </a:r>
            <a:r>
              <a:rPr lang="en-US" sz="1200" b="0" i="0" dirty="0">
                <a:effectLst/>
                <a:latin typeface="Söhne"/>
              </a:rPr>
              <a:t>.</a:t>
            </a:r>
          </a:p>
          <a:p>
            <a:endParaRPr lang="en-US" sz="1200" b="0"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Par </a:t>
            </a:r>
            <a:r>
              <a:rPr lang="en-US" sz="1200" b="0" i="0" dirty="0" err="1">
                <a:effectLst/>
                <a:latin typeface="Söhne"/>
              </a:rPr>
              <a:t>exemple</a:t>
            </a:r>
            <a:r>
              <a:rPr lang="en-US" sz="1200" b="0" i="0" dirty="0">
                <a:effectLst/>
                <a:latin typeface="Söhne"/>
              </a:rPr>
              <a:t>, il </a:t>
            </a:r>
            <a:r>
              <a:rPr lang="en-US" sz="1200" b="0" i="0" dirty="0" err="1">
                <a:effectLst/>
                <a:latin typeface="Söhne"/>
              </a:rPr>
              <a:t>peut</a:t>
            </a:r>
            <a:r>
              <a:rPr lang="en-US" sz="1200" b="0" i="0" dirty="0">
                <a:effectLst/>
                <a:latin typeface="Söhne"/>
              </a:rPr>
              <a:t> </a:t>
            </a:r>
            <a:r>
              <a:rPr lang="en-US" sz="1200" b="0" i="0" dirty="0" err="1">
                <a:effectLst/>
                <a:latin typeface="Söhne"/>
              </a:rPr>
              <a:t>repérer</a:t>
            </a:r>
            <a:r>
              <a:rPr lang="en-US" sz="1200" b="0" i="0" dirty="0">
                <a:effectLst/>
                <a:latin typeface="Söhne"/>
              </a:rPr>
              <a:t> des </a:t>
            </a:r>
            <a:r>
              <a:rPr lang="en-US" sz="1200" b="0" i="0" dirty="0" err="1">
                <a:effectLst/>
                <a:latin typeface="Söhne"/>
              </a:rPr>
              <a:t>schémas</a:t>
            </a:r>
            <a:r>
              <a:rPr lang="en-US" sz="1200" b="0" i="0" dirty="0">
                <a:effectLst/>
                <a:latin typeface="Söhne"/>
              </a:rPr>
              <a:t> de transactions </a:t>
            </a:r>
            <a:r>
              <a:rPr lang="en-US" sz="1200" b="0" i="0" dirty="0" err="1">
                <a:effectLst/>
                <a:latin typeface="Söhne"/>
              </a:rPr>
              <a:t>inhabituels</a:t>
            </a:r>
            <a:r>
              <a:rPr lang="en-US" sz="1200" b="0" i="0" dirty="0">
                <a:effectLst/>
                <a:latin typeface="Söhne"/>
              </a:rPr>
              <a:t> </a:t>
            </a:r>
            <a:r>
              <a:rPr lang="en-US" sz="1200" b="0" i="0" dirty="0" err="1">
                <a:effectLst/>
                <a:latin typeface="Söhne"/>
              </a:rPr>
              <a:t>ou</a:t>
            </a:r>
            <a:r>
              <a:rPr lang="en-US" sz="1200" b="0" i="0" dirty="0">
                <a:effectLst/>
                <a:latin typeface="Söhne"/>
              </a:rPr>
              <a:t> des </a:t>
            </a:r>
            <a:r>
              <a:rPr lang="en-US" sz="1200" b="0" i="0" dirty="0" err="1">
                <a:effectLst/>
                <a:latin typeface="Söhne"/>
              </a:rPr>
              <a:t>combinaisons</a:t>
            </a:r>
            <a:r>
              <a:rPr lang="en-US" sz="1200" b="0" i="0" dirty="0">
                <a:effectLst/>
                <a:latin typeface="Söhne"/>
              </a:rPr>
              <a:t> de transactions </a:t>
            </a:r>
            <a:r>
              <a:rPr lang="en-US" sz="1200" b="0" i="0" dirty="0" err="1">
                <a:effectLst/>
                <a:latin typeface="Söhne"/>
              </a:rPr>
              <a:t>suspectes</a:t>
            </a:r>
            <a:r>
              <a:rPr lang="en-US" sz="1200" b="0" i="0" dirty="0">
                <a:effectLst/>
                <a:latin typeface="Söhne"/>
              </a:rPr>
              <a:t> qui </a:t>
            </a:r>
            <a:r>
              <a:rPr lang="en-US" sz="1200" b="0" i="0" dirty="0" err="1">
                <a:effectLst/>
                <a:latin typeface="Söhne"/>
              </a:rPr>
              <a:t>sont</a:t>
            </a:r>
            <a:r>
              <a:rPr lang="en-US" sz="1200" b="0" i="0" dirty="0">
                <a:effectLst/>
                <a:latin typeface="Söhne"/>
              </a:rPr>
              <a:t> </a:t>
            </a:r>
            <a:r>
              <a:rPr lang="en-US" sz="1200" b="0" i="0" dirty="0" err="1">
                <a:effectLst/>
                <a:latin typeface="Söhne"/>
              </a:rPr>
              <a:t>rarement</a:t>
            </a:r>
            <a:r>
              <a:rPr lang="en-US" sz="1200" b="0" i="0" dirty="0">
                <a:effectLst/>
                <a:latin typeface="Söhne"/>
              </a:rPr>
              <a:t> </a:t>
            </a:r>
            <a:r>
              <a:rPr lang="en-US" sz="1200" b="0" i="0" dirty="0" err="1">
                <a:effectLst/>
                <a:latin typeface="Söhne"/>
              </a:rPr>
              <a:t>observées</a:t>
            </a:r>
            <a:r>
              <a:rPr lang="en-US" sz="1200" b="0" i="0" dirty="0">
                <a:effectLst/>
                <a:latin typeface="Söhne"/>
              </a:rPr>
              <a:t> dans les </a:t>
            </a:r>
            <a:r>
              <a:rPr lang="en-US" sz="1200" b="0" i="0" dirty="0" err="1">
                <a:effectLst/>
                <a:latin typeface="Söhne"/>
              </a:rPr>
              <a:t>données</a:t>
            </a:r>
            <a:r>
              <a:rPr lang="en-US" sz="1200" b="0" i="0" dirty="0">
                <a:effectLst/>
                <a:latin typeface="Söhne"/>
              </a:rPr>
              <a:t> </a:t>
            </a:r>
            <a:r>
              <a:rPr lang="en-US" sz="1200" b="0" i="0" dirty="0" err="1">
                <a:effectLst/>
                <a:latin typeface="Söhne"/>
              </a:rPr>
              <a:t>normales</a:t>
            </a:r>
            <a:r>
              <a:rPr lang="en-US" sz="1200" b="0" i="0" dirty="0">
                <a:effectLst/>
                <a:latin typeface="Söhne"/>
              </a:rPr>
              <a:t>. </a:t>
            </a:r>
            <a:r>
              <a:rPr lang="en-US" sz="1200" b="0" i="0" dirty="0" err="1">
                <a:effectLst/>
                <a:latin typeface="Söhne"/>
              </a:rPr>
              <a:t>Cela</a:t>
            </a:r>
            <a:r>
              <a:rPr lang="en-US" sz="1200" b="0" i="0" dirty="0">
                <a:effectLst/>
                <a:latin typeface="Söhne"/>
              </a:rPr>
              <a:t> </a:t>
            </a:r>
            <a:r>
              <a:rPr lang="en-US" sz="1200" b="0" i="0" dirty="0" err="1">
                <a:effectLst/>
                <a:latin typeface="Söhne"/>
              </a:rPr>
              <a:t>permet</a:t>
            </a:r>
            <a:r>
              <a:rPr lang="en-US" sz="1200" b="0" i="0" dirty="0">
                <a:effectLst/>
                <a:latin typeface="Söhne"/>
              </a:rPr>
              <a:t> de </a:t>
            </a:r>
            <a:r>
              <a:rPr lang="en-US" sz="1200" b="0" i="0" dirty="0" err="1">
                <a:effectLst/>
                <a:latin typeface="Söhne"/>
              </a:rPr>
              <a:t>détecter</a:t>
            </a:r>
            <a:r>
              <a:rPr lang="en-US" sz="1200" b="0" i="0" dirty="0">
                <a:effectLst/>
                <a:latin typeface="Söhne"/>
              </a:rPr>
              <a:t> les </a:t>
            </a:r>
            <a:r>
              <a:rPr lang="en-US" sz="1200" b="0" i="0" dirty="0" err="1">
                <a:effectLst/>
                <a:latin typeface="Söhne"/>
              </a:rPr>
              <a:t>activités</a:t>
            </a:r>
            <a:r>
              <a:rPr lang="en-US" sz="1200" b="0" i="0" dirty="0">
                <a:effectLst/>
                <a:latin typeface="Söhne"/>
              </a:rPr>
              <a:t> </a:t>
            </a:r>
            <a:r>
              <a:rPr lang="en-US" sz="1200" b="0" i="0" dirty="0" err="1">
                <a:effectLst/>
                <a:latin typeface="Söhne"/>
              </a:rPr>
              <a:t>frauduleuses</a:t>
            </a:r>
            <a:r>
              <a:rPr lang="en-US" sz="1200" b="0" i="0" dirty="0">
                <a:effectLst/>
                <a:latin typeface="Söhne"/>
              </a:rPr>
              <a:t> </a:t>
            </a:r>
            <a:r>
              <a:rPr lang="en-US" sz="1200" b="0" i="0" dirty="0" err="1">
                <a:effectLst/>
                <a:latin typeface="Söhne"/>
              </a:rPr>
              <a:t>telles</a:t>
            </a:r>
            <a:r>
              <a:rPr lang="en-US" sz="1200" b="0" i="0" dirty="0">
                <a:effectLst/>
                <a:latin typeface="Söhne"/>
              </a:rPr>
              <a:t> que le </a:t>
            </a:r>
            <a:r>
              <a:rPr lang="en-US" sz="1200" b="0" i="0" dirty="0" err="1">
                <a:effectLst/>
                <a:latin typeface="Söhne"/>
              </a:rPr>
              <a:t>blanchiment</a:t>
            </a:r>
            <a:r>
              <a:rPr lang="en-US" sz="1200" b="0" i="0" dirty="0">
                <a:effectLst/>
                <a:latin typeface="Söhne"/>
              </a:rPr>
              <a:t> </a:t>
            </a:r>
            <a:r>
              <a:rPr lang="en-US" sz="1200" b="0" i="0" dirty="0" err="1">
                <a:effectLst/>
                <a:latin typeface="Söhne"/>
              </a:rPr>
              <a:t>d'argent</a:t>
            </a:r>
            <a:r>
              <a:rPr lang="en-US" sz="1200" b="0" i="0" dirty="0">
                <a:effectLst/>
                <a:latin typeface="Söhne"/>
              </a:rPr>
              <a:t>, la </a:t>
            </a:r>
            <a:r>
              <a:rPr lang="en-US" sz="1200" b="0" i="0" dirty="0" err="1">
                <a:effectLst/>
                <a:latin typeface="Söhne"/>
              </a:rPr>
              <a:t>fraude</a:t>
            </a:r>
            <a:r>
              <a:rPr lang="en-US" sz="1200" b="0" i="0" dirty="0">
                <a:effectLst/>
                <a:latin typeface="Söhne"/>
              </a:rPr>
              <a:t> par carte de </a:t>
            </a:r>
            <a:r>
              <a:rPr lang="en-US" sz="1200" b="0" i="0" dirty="0" err="1">
                <a:effectLst/>
                <a:latin typeface="Söhne"/>
              </a:rPr>
              <a:t>crédit</a:t>
            </a:r>
            <a:r>
              <a:rPr lang="en-US" sz="1200" b="0" i="0" dirty="0">
                <a:effectLst/>
                <a:latin typeface="Söhne"/>
              </a:rPr>
              <a:t> </a:t>
            </a:r>
            <a:r>
              <a:rPr lang="en-US" sz="1200" b="0" i="0" dirty="0" err="1">
                <a:effectLst/>
                <a:latin typeface="Söhne"/>
              </a:rPr>
              <a:t>ou</a:t>
            </a:r>
            <a:r>
              <a:rPr lang="en-US" sz="1200" b="0" i="0" dirty="0">
                <a:effectLst/>
                <a:latin typeface="Söhne"/>
              </a:rPr>
              <a:t> les transactions non </a:t>
            </a:r>
            <a:r>
              <a:rPr lang="en-US" sz="1200" b="0" i="0" dirty="0" err="1">
                <a:effectLst/>
                <a:latin typeface="Söhne"/>
              </a:rPr>
              <a:t>autorisées</a:t>
            </a:r>
            <a:r>
              <a:rPr lang="en-US" sz="1200" b="0" i="0" dirty="0">
                <a:effectLst/>
                <a:latin typeface="Söhne"/>
              </a:rPr>
              <a:t>.</a:t>
            </a:r>
          </a:p>
          <a:p>
            <a:endParaRPr lang="en-US" sz="1200" b="0" i="0" dirty="0">
              <a:effectLst/>
              <a:latin typeface="Söhne"/>
            </a:endParaRPr>
          </a:p>
          <a:p>
            <a:endParaRPr lang="en-US" sz="1200" b="0" i="0" dirty="0">
              <a:effectLst/>
              <a:latin typeface="Söhne"/>
            </a:endParaRPr>
          </a:p>
          <a:p>
            <a:endParaRPr lang="fr-FR" dirty="0"/>
          </a:p>
          <a:p>
            <a:r>
              <a:rPr lang="en-US" sz="1200" b="0" i="0" dirty="0">
                <a:effectLst/>
                <a:latin typeface="Söhne"/>
              </a:rPr>
              <a:t>. </a:t>
            </a:r>
            <a:r>
              <a:rPr lang="en-US" sz="1200" b="0" i="0" dirty="0" err="1">
                <a:effectLst/>
                <a:latin typeface="Söhne"/>
              </a:rPr>
              <a:t>Cela</a:t>
            </a:r>
            <a:r>
              <a:rPr lang="en-US" sz="1200" b="0" i="0" dirty="0">
                <a:effectLst/>
                <a:latin typeface="Söhne"/>
              </a:rPr>
              <a:t> </a:t>
            </a:r>
            <a:r>
              <a:rPr lang="en-US" sz="1200" b="0" i="0" dirty="0" err="1">
                <a:effectLst/>
                <a:latin typeface="Söhne"/>
              </a:rPr>
              <a:t>peut</a:t>
            </a:r>
            <a:r>
              <a:rPr lang="en-US" sz="1200" b="0" i="0" dirty="0">
                <a:effectLst/>
                <a:latin typeface="Söhne"/>
              </a:rPr>
              <a:t> </a:t>
            </a:r>
            <a:r>
              <a:rPr lang="en-US" sz="1200" b="0" i="0" dirty="0" err="1">
                <a:effectLst/>
                <a:latin typeface="Söhne"/>
              </a:rPr>
              <a:t>inclure</a:t>
            </a:r>
            <a:r>
              <a:rPr lang="en-US" sz="1200" b="0" i="0" dirty="0">
                <a:effectLst/>
                <a:latin typeface="Söhne"/>
              </a:rPr>
              <a:t> la </a:t>
            </a:r>
            <a:r>
              <a:rPr lang="en-US" sz="1200" b="0" i="0" dirty="0" err="1">
                <a:effectLst/>
                <a:latin typeface="Söhne"/>
              </a:rPr>
              <a:t>détection</a:t>
            </a:r>
            <a:r>
              <a:rPr lang="en-US" sz="1200" b="0" i="0" dirty="0">
                <a:effectLst/>
                <a:latin typeface="Söhne"/>
              </a:rPr>
              <a:t> des transactions </a:t>
            </a:r>
            <a:r>
              <a:rPr lang="en-US" sz="1200" b="0" i="0" dirty="0" err="1">
                <a:effectLst/>
                <a:latin typeface="Söhne"/>
              </a:rPr>
              <a:t>à</a:t>
            </a:r>
            <a:r>
              <a:rPr lang="en-US" sz="1200" b="0" i="0" dirty="0">
                <a:effectLst/>
                <a:latin typeface="Söhne"/>
              </a:rPr>
              <a:t> haut </a:t>
            </a:r>
            <a:r>
              <a:rPr lang="en-US" sz="1200" b="0" i="0" dirty="0" err="1">
                <a:effectLst/>
                <a:latin typeface="Söhne"/>
              </a:rPr>
              <a:t>risque</a:t>
            </a:r>
            <a:r>
              <a:rPr lang="en-US" sz="1200" b="0" i="0" dirty="0">
                <a:effectLst/>
                <a:latin typeface="Söhne"/>
              </a:rPr>
              <a:t>, la surveillance des </a:t>
            </a:r>
            <a:r>
              <a:rPr lang="en-US" sz="1200" b="0" i="0" dirty="0" err="1">
                <a:effectLst/>
                <a:latin typeface="Söhne"/>
              </a:rPr>
              <a:t>activités</a:t>
            </a:r>
            <a:r>
              <a:rPr lang="en-US" sz="1200" b="0" i="0" dirty="0">
                <a:effectLst/>
                <a:latin typeface="Söhne"/>
              </a:rPr>
              <a:t> </a:t>
            </a:r>
            <a:r>
              <a:rPr lang="en-US" sz="1200" b="0" i="0" dirty="0" err="1">
                <a:effectLst/>
                <a:latin typeface="Söhne"/>
              </a:rPr>
              <a:t>suspectes</a:t>
            </a:r>
            <a:r>
              <a:rPr lang="en-US" sz="1200" b="0" i="0" dirty="0">
                <a:effectLst/>
                <a:latin typeface="Söhne"/>
              </a:rPr>
              <a:t> et la mise </a:t>
            </a:r>
            <a:r>
              <a:rPr lang="en-US" sz="1200" b="0" i="0" dirty="0" err="1">
                <a:effectLst/>
                <a:latin typeface="Söhne"/>
              </a:rPr>
              <a:t>en</a:t>
            </a:r>
            <a:r>
              <a:rPr lang="en-US" sz="1200" b="0" i="0" dirty="0">
                <a:effectLst/>
                <a:latin typeface="Söhne"/>
              </a:rPr>
              <a:t> place de </a:t>
            </a:r>
            <a:r>
              <a:rPr lang="en-US" sz="1200" b="0" i="0" dirty="0" err="1">
                <a:effectLst/>
                <a:latin typeface="Söhne"/>
              </a:rPr>
              <a:t>mesures</a:t>
            </a:r>
            <a:r>
              <a:rPr lang="en-US" sz="1200" b="0" i="0" dirty="0">
                <a:effectLst/>
                <a:latin typeface="Söhne"/>
              </a:rPr>
              <a:t> de </a:t>
            </a:r>
            <a:r>
              <a:rPr lang="en-US" sz="1200" b="0" i="0" dirty="0" err="1">
                <a:effectLst/>
                <a:latin typeface="Söhne"/>
              </a:rPr>
              <a:t>contrôle</a:t>
            </a:r>
            <a:r>
              <a:rPr lang="en-US" sz="1200" b="0" i="0" dirty="0">
                <a:effectLst/>
                <a:latin typeface="Söhne"/>
              </a:rPr>
              <a:t> </a:t>
            </a:r>
            <a:r>
              <a:rPr lang="en-US" sz="1200" b="0" i="0" dirty="0" err="1">
                <a:effectLst/>
                <a:latin typeface="Söhne"/>
              </a:rPr>
              <a:t>appropriées</a:t>
            </a:r>
            <a:r>
              <a:rPr lang="en-US" sz="1200" b="0" i="0" dirty="0">
                <a:effectLst/>
                <a:latin typeface="Söhne"/>
              </a:rPr>
              <a:t>.</a:t>
            </a:r>
            <a:endParaRPr lang="fr-FR" dirty="0"/>
          </a:p>
        </p:txBody>
      </p:sp>
      <p:sp>
        <p:nvSpPr>
          <p:cNvPr id="4" name="Slide Number Placeholder 3"/>
          <p:cNvSpPr>
            <a:spLocks noGrp="1"/>
          </p:cNvSpPr>
          <p:nvPr>
            <p:ph type="sldNum" sz="quarter" idx="5"/>
          </p:nvPr>
        </p:nvSpPr>
        <p:spPr/>
        <p:txBody>
          <a:bodyPr/>
          <a:lstStyle/>
          <a:p>
            <a:fld id="{11560694-1FB3-AD42-91F0-0294D672FD2F}" type="slidenum">
              <a:rPr lang="fr-FR" smtClean="0"/>
              <a:t>8</a:t>
            </a:fld>
            <a:endParaRPr lang="fr-FR"/>
          </a:p>
        </p:txBody>
      </p:sp>
    </p:spTree>
    <p:extLst>
      <p:ext uri="{BB962C8B-B14F-4D97-AF65-F5344CB8AC3E}">
        <p14:creationId xmlns:p14="http://schemas.microsoft.com/office/powerpoint/2010/main" val="3607307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noProof="1">
                <a:effectLst/>
                <a:latin typeface="Söhne"/>
              </a:rPr>
              <a:t>. Cela permet d'améliorer l'expérience d'apprentissage en personnalisant les recommandations de cours et en aidant les utilisateurs à trouver du contenu adapté à leurs objectifs d'apprentissage.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noProof="1">
                <a:effectLst/>
                <a:latin typeface="Söhne"/>
              </a:rPr>
              <a:t> Par exemple, si un utilisateur a suivi un cours sur l'apprentissage automatique, la plateforme peut lui recommander des cours connexes sur l'apprentissage en profondeur ou l'analyse de données.</a:t>
            </a:r>
          </a:p>
          <a:p>
            <a:endParaRPr lang="en-US" sz="1200" b="0" i="0" noProof="1">
              <a:effectLst/>
              <a:latin typeface="Söhne"/>
            </a:endParaRPr>
          </a:p>
          <a:p>
            <a:endParaRPr lang="en-US" sz="1200" b="0" i="0" noProof="1">
              <a:effectLst/>
              <a:latin typeface="Söhne"/>
            </a:endParaRPr>
          </a:p>
          <a:p>
            <a:r>
              <a:rPr lang="en-US" sz="1200" b="0" i="0" noProof="1">
                <a:effectLst/>
                <a:latin typeface="Söhne"/>
              </a:rPr>
              <a:t>En recommandant des cours pertinents,</a:t>
            </a:r>
          </a:p>
          <a:p>
            <a:r>
              <a:rPr lang="en-US" sz="1200" b="0" i="0" noProof="1">
                <a:effectLst/>
                <a:latin typeface="Söhne"/>
              </a:rPr>
              <a:t>. Par exemple, si un utilisateur a suivi un cours sur l'apprentissage automatique, la plateforme peut lui recommander des cours connexes sur l'apprentissage en profondeur ou l'analyse de données.</a:t>
            </a:r>
          </a:p>
          <a:p>
            <a:endParaRPr lang="en-US" sz="1200" b="0" i="0" noProof="1">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noProof="1">
                <a:effectLst/>
                <a:latin typeface="Söhne"/>
              </a:rPr>
              <a:t>. Cela peut contribuer à améliorer l'engagement des utilisateurs et à favoriser leur réussite dans leurs parcours d'apprentissage.</a:t>
            </a:r>
          </a:p>
          <a:p>
            <a:endParaRPr lang="fr-FR" noProof="0" dirty="0"/>
          </a:p>
        </p:txBody>
      </p:sp>
      <p:sp>
        <p:nvSpPr>
          <p:cNvPr id="4" name="Slide Number Placeholder 3"/>
          <p:cNvSpPr>
            <a:spLocks noGrp="1"/>
          </p:cNvSpPr>
          <p:nvPr>
            <p:ph type="sldNum" sz="quarter" idx="5"/>
          </p:nvPr>
        </p:nvSpPr>
        <p:spPr/>
        <p:txBody>
          <a:bodyPr/>
          <a:lstStyle/>
          <a:p>
            <a:fld id="{11560694-1FB3-AD42-91F0-0294D672FD2F}" type="slidenum">
              <a:rPr lang="fr-FR" smtClean="0"/>
              <a:t>9</a:t>
            </a:fld>
            <a:endParaRPr lang="fr-FR"/>
          </a:p>
        </p:txBody>
      </p:sp>
    </p:spTree>
    <p:extLst>
      <p:ext uri="{BB962C8B-B14F-4D97-AF65-F5344CB8AC3E}">
        <p14:creationId xmlns:p14="http://schemas.microsoft.com/office/powerpoint/2010/main" val="4243839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err="1">
                <a:solidFill>
                  <a:srgbClr val="ECECEC"/>
                </a:solidFill>
                <a:effectLst/>
                <a:latin typeface="Söhne"/>
              </a:rPr>
              <a:t>L'algorithme</a:t>
            </a:r>
            <a:r>
              <a:rPr lang="en-US" b="0" i="0" dirty="0">
                <a:solidFill>
                  <a:srgbClr val="ECECEC"/>
                </a:solidFill>
                <a:effectLst/>
                <a:latin typeface="Söhne"/>
              </a:rPr>
              <a:t> </a:t>
            </a:r>
            <a:r>
              <a:rPr lang="en-US" b="0" i="0" dirty="0" err="1">
                <a:solidFill>
                  <a:srgbClr val="ECECEC"/>
                </a:solidFill>
                <a:effectLst/>
                <a:latin typeface="Söhne"/>
              </a:rPr>
              <a:t>Apriori</a:t>
            </a:r>
            <a:r>
              <a:rPr lang="en-US" b="0" i="0" dirty="0">
                <a:solidFill>
                  <a:srgbClr val="ECECEC"/>
                </a:solidFill>
                <a:effectLst/>
                <a:latin typeface="Söhne"/>
              </a:rPr>
              <a:t> </a:t>
            </a:r>
            <a:r>
              <a:rPr lang="en-US" b="0" i="0" dirty="0" err="1">
                <a:solidFill>
                  <a:srgbClr val="ECECEC"/>
                </a:solidFill>
                <a:effectLst/>
                <a:latin typeface="Söhne"/>
              </a:rPr>
              <a:t>est</a:t>
            </a:r>
            <a:r>
              <a:rPr lang="en-US" b="0" i="0" dirty="0">
                <a:solidFill>
                  <a:srgbClr val="ECECEC"/>
                </a:solidFill>
                <a:effectLst/>
                <a:latin typeface="Söhne"/>
              </a:rPr>
              <a:t> </a:t>
            </a:r>
            <a:r>
              <a:rPr lang="en-US" b="0" i="0" dirty="0" err="1">
                <a:solidFill>
                  <a:srgbClr val="ECECEC"/>
                </a:solidFill>
                <a:effectLst/>
                <a:latin typeface="Söhne"/>
              </a:rPr>
              <a:t>largement</a:t>
            </a:r>
            <a:r>
              <a:rPr lang="en-US" b="0" i="0" dirty="0">
                <a:solidFill>
                  <a:srgbClr val="ECECEC"/>
                </a:solidFill>
                <a:effectLst/>
                <a:latin typeface="Söhne"/>
              </a:rPr>
              <a:t> </a:t>
            </a:r>
            <a:r>
              <a:rPr lang="en-US" b="0" i="0" dirty="0" err="1">
                <a:solidFill>
                  <a:srgbClr val="ECECEC"/>
                </a:solidFill>
                <a:effectLst/>
                <a:latin typeface="Söhne"/>
              </a:rPr>
              <a:t>utilisé</a:t>
            </a:r>
            <a:r>
              <a:rPr lang="en-US" b="0" i="0" dirty="0">
                <a:solidFill>
                  <a:srgbClr val="ECECEC"/>
                </a:solidFill>
                <a:effectLst/>
                <a:latin typeface="Söhne"/>
              </a:rPr>
              <a:t> dans le </a:t>
            </a:r>
            <a:r>
              <a:rPr lang="en-US" b="0" i="0" dirty="0" err="1">
                <a:solidFill>
                  <a:srgbClr val="ECECEC"/>
                </a:solidFill>
                <a:effectLst/>
                <a:latin typeface="Söhne"/>
              </a:rPr>
              <a:t>domaine</a:t>
            </a:r>
            <a:r>
              <a:rPr lang="en-US" b="0" i="0" dirty="0">
                <a:solidFill>
                  <a:srgbClr val="ECECEC"/>
                </a:solidFill>
                <a:effectLst/>
                <a:latin typeface="Söhne"/>
              </a:rPr>
              <a:t> de </a:t>
            </a:r>
            <a:r>
              <a:rPr lang="en-US" b="0" i="0" dirty="0" err="1">
                <a:solidFill>
                  <a:srgbClr val="ECECEC"/>
                </a:solidFill>
                <a:effectLst/>
                <a:latin typeface="Söhne"/>
              </a:rPr>
              <a:t>l'exploration</a:t>
            </a:r>
            <a:r>
              <a:rPr lang="en-US" b="0" i="0" dirty="0">
                <a:solidFill>
                  <a:srgbClr val="ECECEC"/>
                </a:solidFill>
                <a:effectLst/>
                <a:latin typeface="Söhne"/>
              </a:rPr>
              <a:t> de </a:t>
            </a:r>
            <a:r>
              <a:rPr lang="en-US" b="0" i="0" dirty="0" err="1">
                <a:solidFill>
                  <a:srgbClr val="ECECEC"/>
                </a:solidFill>
                <a:effectLst/>
                <a:latin typeface="Söhne"/>
              </a:rPr>
              <a:t>données</a:t>
            </a:r>
            <a:r>
              <a:rPr lang="en-US" b="0" i="0" dirty="0">
                <a:solidFill>
                  <a:srgbClr val="ECECEC"/>
                </a:solidFill>
                <a:effectLst/>
                <a:latin typeface="Söhne"/>
              </a:rPr>
              <a:t> pour </a:t>
            </a:r>
            <a:r>
              <a:rPr lang="en-US" b="0" i="0" dirty="0" err="1">
                <a:solidFill>
                  <a:srgbClr val="ECECEC"/>
                </a:solidFill>
                <a:effectLst/>
                <a:latin typeface="Söhne"/>
              </a:rPr>
              <a:t>l'analyse</a:t>
            </a:r>
            <a:r>
              <a:rPr lang="en-US" b="0" i="0" dirty="0">
                <a:solidFill>
                  <a:srgbClr val="ECECEC"/>
                </a:solidFill>
                <a:effectLst/>
                <a:latin typeface="Söhne"/>
              </a:rPr>
              <a:t> des associations. </a:t>
            </a:r>
            <a:r>
              <a:rPr lang="en-US" b="0" i="0" dirty="0" err="1">
                <a:solidFill>
                  <a:srgbClr val="ECECEC"/>
                </a:solidFill>
                <a:effectLst/>
                <a:latin typeface="Söhne"/>
              </a:rPr>
              <a:t>Voici</a:t>
            </a:r>
            <a:r>
              <a:rPr lang="en-US" b="0" i="0" dirty="0">
                <a:solidFill>
                  <a:srgbClr val="ECECEC"/>
                </a:solidFill>
                <a:effectLst/>
                <a:latin typeface="Söhne"/>
              </a:rPr>
              <a:t> </a:t>
            </a:r>
            <a:r>
              <a:rPr lang="en-US" b="0" i="0" dirty="0" err="1">
                <a:solidFill>
                  <a:srgbClr val="ECECEC"/>
                </a:solidFill>
                <a:effectLst/>
                <a:latin typeface="Söhne"/>
              </a:rPr>
              <a:t>une</a:t>
            </a:r>
            <a:r>
              <a:rPr lang="en-US" b="0" i="0" dirty="0">
                <a:solidFill>
                  <a:srgbClr val="ECECEC"/>
                </a:solidFill>
                <a:effectLst/>
                <a:latin typeface="Söhne"/>
              </a:rPr>
              <a:t> </a:t>
            </a:r>
            <a:r>
              <a:rPr lang="en-US" b="0" i="0" dirty="0" err="1">
                <a:solidFill>
                  <a:srgbClr val="ECECEC"/>
                </a:solidFill>
                <a:effectLst/>
                <a:latin typeface="Söhne"/>
              </a:rPr>
              <a:t>liste</a:t>
            </a:r>
            <a:r>
              <a:rPr lang="en-US" b="0" i="0" dirty="0">
                <a:solidFill>
                  <a:srgbClr val="ECECEC"/>
                </a:solidFill>
                <a:effectLst/>
                <a:latin typeface="Söhne"/>
              </a:rPr>
              <a:t> des </a:t>
            </a:r>
            <a:r>
              <a:rPr lang="en-US" b="0" i="0" dirty="0" err="1">
                <a:solidFill>
                  <a:srgbClr val="ECECEC"/>
                </a:solidFill>
                <a:effectLst/>
                <a:latin typeface="Söhne"/>
              </a:rPr>
              <a:t>avantages</a:t>
            </a:r>
            <a:r>
              <a:rPr lang="en-US" b="0" i="0" dirty="0">
                <a:solidFill>
                  <a:srgbClr val="ECECEC"/>
                </a:solidFill>
                <a:effectLst/>
                <a:latin typeface="Söhne"/>
              </a:rPr>
              <a:t> et des </a:t>
            </a:r>
            <a:r>
              <a:rPr lang="en-US" b="0" i="0" dirty="0" err="1">
                <a:solidFill>
                  <a:srgbClr val="ECECEC"/>
                </a:solidFill>
                <a:effectLst/>
                <a:latin typeface="Söhne"/>
              </a:rPr>
              <a:t>inconvénients</a:t>
            </a:r>
            <a:r>
              <a:rPr lang="en-US" b="0" i="0" dirty="0">
                <a:solidFill>
                  <a:srgbClr val="ECECEC"/>
                </a:solidFill>
                <a:effectLst/>
                <a:latin typeface="Söhne"/>
              </a:rPr>
              <a:t> de </a:t>
            </a:r>
            <a:r>
              <a:rPr lang="en-US" b="0" i="0" dirty="0" err="1">
                <a:solidFill>
                  <a:srgbClr val="ECECEC"/>
                </a:solidFill>
                <a:effectLst/>
                <a:latin typeface="Söhne"/>
              </a:rPr>
              <a:t>cet</a:t>
            </a:r>
            <a:r>
              <a:rPr lang="en-US" b="0" i="0" dirty="0">
                <a:solidFill>
                  <a:srgbClr val="ECECEC"/>
                </a:solidFill>
                <a:effectLst/>
                <a:latin typeface="Söhne"/>
              </a:rPr>
              <a:t> </a:t>
            </a:r>
            <a:r>
              <a:rPr lang="en-US" b="0" i="0" dirty="0" err="1">
                <a:solidFill>
                  <a:srgbClr val="ECECEC"/>
                </a:solidFill>
                <a:effectLst/>
                <a:latin typeface="Söhne"/>
              </a:rPr>
              <a:t>algorithme</a:t>
            </a:r>
            <a:r>
              <a:rPr lang="en-US" b="0" i="0" dirty="0">
                <a:solidFill>
                  <a:srgbClr val="ECECEC"/>
                </a:solidFill>
                <a:effectLst/>
                <a:latin typeface="Söhne"/>
              </a:rPr>
              <a:t> :</a:t>
            </a:r>
            <a:endParaRPr lang="fr-FR" dirty="0"/>
          </a:p>
        </p:txBody>
      </p:sp>
      <p:sp>
        <p:nvSpPr>
          <p:cNvPr id="4" name="Slide Number Placeholder 3"/>
          <p:cNvSpPr>
            <a:spLocks noGrp="1"/>
          </p:cNvSpPr>
          <p:nvPr>
            <p:ph type="sldNum" sz="quarter" idx="5"/>
          </p:nvPr>
        </p:nvSpPr>
        <p:spPr/>
        <p:txBody>
          <a:bodyPr/>
          <a:lstStyle/>
          <a:p>
            <a:fld id="{11560694-1FB3-AD42-91F0-0294D672FD2F}" type="slidenum">
              <a:rPr lang="fr-FR" smtClean="0"/>
              <a:t>10</a:t>
            </a:fld>
            <a:endParaRPr lang="fr-FR"/>
          </a:p>
        </p:txBody>
      </p:sp>
    </p:spTree>
    <p:extLst>
      <p:ext uri="{BB962C8B-B14F-4D97-AF65-F5344CB8AC3E}">
        <p14:creationId xmlns:p14="http://schemas.microsoft.com/office/powerpoint/2010/main" val="2144885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fr-FR" noProof="0" dirty="0"/>
            </a:br>
            <a:r>
              <a:rPr lang="fr-FR" b="0" i="0" noProof="0" dirty="0">
                <a:solidFill>
                  <a:srgbClr val="ECECEC"/>
                </a:solidFill>
                <a:effectLst/>
                <a:latin typeface="Söhne"/>
              </a:rPr>
              <a:t>L'algorithme Apriori est une méthode largement utilisée en analyse de données transactionnelles, offrant une approche puissante pour découvrir des motifs fréquents et des associations entre les éléments. Ses avantages sont multiples, en faisant un outil précieux pour diverses applications commerciales et de recherche.</a:t>
            </a:r>
          </a:p>
          <a:p>
            <a:endParaRPr lang="fr-FR" b="0" i="0" noProof="0" dirty="0">
              <a:solidFill>
                <a:srgbClr val="ECECEC"/>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noProof="0" dirty="0">
                <a:solidFill>
                  <a:srgbClr val="ECECEC"/>
                </a:solidFill>
                <a:effectLst/>
                <a:latin typeface="Söhne"/>
              </a:rPr>
              <a:t>Tout d'abord, l'algorithme Apriori est relativement simple à mettre en œuvre et à interpréter. Son concept de "support" et de "confiance" permet aux utilisateurs de comprendre facilement la force des associations découvertes et de les utiliser pour prendre des décisions éclairées.</a:t>
            </a:r>
          </a:p>
          <a:p>
            <a:pPr algn="l"/>
            <a:endParaRPr lang="fr-FR" b="0" i="0" noProof="0" dirty="0">
              <a:solidFill>
                <a:srgbClr val="ECECEC"/>
              </a:solidFill>
              <a:effectLst/>
              <a:latin typeface="Söhne"/>
            </a:endParaRPr>
          </a:p>
          <a:p>
            <a:pPr algn="l"/>
            <a:r>
              <a:rPr lang="fr-FR" b="0" i="0" noProof="0" dirty="0">
                <a:solidFill>
                  <a:srgbClr val="ECECEC"/>
                </a:solidFill>
                <a:effectLst/>
                <a:latin typeface="Söhne"/>
              </a:rPr>
              <a:t>Ensuite, l'approche modulaire de l'algorithme Apriori le rend hautement adaptable à différents contextes et types de données. Il peut être appliqué efficacement à des ensembles de données de taille variable, ce qui le rend particulièrement utile dans des environnements où les volumes de données sont importants et en constante évolution.</a:t>
            </a:r>
          </a:p>
          <a:p>
            <a:pPr algn="l"/>
            <a:endParaRPr lang="fr-FR" b="0" i="0" noProof="0" dirty="0">
              <a:solidFill>
                <a:srgbClr val="ECECEC"/>
              </a:solidFill>
              <a:effectLst/>
              <a:latin typeface="Söhne"/>
            </a:endParaRPr>
          </a:p>
          <a:p>
            <a:pPr algn="l"/>
            <a:r>
              <a:rPr lang="fr-FR" b="0" i="0" noProof="0" dirty="0">
                <a:solidFill>
                  <a:srgbClr val="ECECEC"/>
                </a:solidFill>
                <a:effectLst/>
                <a:latin typeface="Söhne"/>
              </a:rPr>
              <a:t>De plus, l'algorithme Apriori permet d'extraire des règles d'association à partir de grands ensembles de données transactionnelles. En identifiant les articles qui sont fréquemment achetés ensemble, il aide les entreprises à comprendre les comportements d'achat des clients et à prendre des décisions stratégiques pour optimiser leur offre et leur marketing.</a:t>
            </a:r>
          </a:p>
          <a:p>
            <a:pPr algn="l"/>
            <a:endParaRPr lang="fr-FR" b="0" i="0" noProof="0" dirty="0">
              <a:solidFill>
                <a:srgbClr val="ECECEC"/>
              </a:solidFill>
              <a:effectLst/>
              <a:latin typeface="Söhne"/>
            </a:endParaRPr>
          </a:p>
          <a:p>
            <a:pPr algn="l"/>
            <a:r>
              <a:rPr lang="fr-FR" b="0" i="0" noProof="0" dirty="0">
                <a:solidFill>
                  <a:srgbClr val="ECECEC"/>
                </a:solidFill>
                <a:effectLst/>
                <a:latin typeface="Söhne"/>
              </a:rPr>
              <a:t> Enfin, les applications de l'algorithme Apriori sont vastes et diverses. Des industries telles que la vente au détail, le commerce électronique, la santé et le marketing utilisent activement cette technique pour optimiser leurs opérations, personnaliser les recommandations et anticiper les tendances du marché.</a:t>
            </a:r>
          </a:p>
          <a:p>
            <a:pPr algn="l"/>
            <a:r>
              <a:rPr lang="fr-FR" b="0" i="0" noProof="0" dirty="0">
                <a:solidFill>
                  <a:srgbClr val="ECECEC"/>
                </a:solidFill>
                <a:effectLst/>
                <a:latin typeface="Söhne"/>
              </a:rPr>
              <a:t>Dans cette optique, l'algorithme Apriori offre une approche efficace et polyvalente pour analyser les données transactionnelles, offrant aux entreprises un avantage concurrentiel en matière de prise de décision et d'optimisation des performances.</a:t>
            </a:r>
          </a:p>
          <a:p>
            <a:endParaRPr lang="fr-FR" noProof="0" dirty="0"/>
          </a:p>
        </p:txBody>
      </p:sp>
      <p:sp>
        <p:nvSpPr>
          <p:cNvPr id="4" name="Slide Number Placeholder 3"/>
          <p:cNvSpPr>
            <a:spLocks noGrp="1"/>
          </p:cNvSpPr>
          <p:nvPr>
            <p:ph type="sldNum" sz="quarter" idx="5"/>
          </p:nvPr>
        </p:nvSpPr>
        <p:spPr/>
        <p:txBody>
          <a:bodyPr/>
          <a:lstStyle/>
          <a:p>
            <a:fld id="{11560694-1FB3-AD42-91F0-0294D672FD2F}" type="slidenum">
              <a:rPr lang="fr-FR" smtClean="0"/>
              <a:t>11</a:t>
            </a:fld>
            <a:endParaRPr lang="fr-FR"/>
          </a:p>
        </p:txBody>
      </p:sp>
    </p:spTree>
    <p:extLst>
      <p:ext uri="{BB962C8B-B14F-4D97-AF65-F5344CB8AC3E}">
        <p14:creationId xmlns:p14="http://schemas.microsoft.com/office/powerpoint/2010/main" val="1996690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46579" y="3147441"/>
            <a:ext cx="7498841" cy="513714"/>
          </a:xfrm>
          <a:prstGeom prst="rect">
            <a:avLst/>
          </a:prstGeom>
        </p:spPr>
        <p:txBody>
          <a:bodyPr wrap="square" lIns="0" tIns="0" rIns="0" bIns="0">
            <a:spAutoFit/>
          </a:bodyPr>
          <a:lstStyle>
            <a:lvl1pPr>
              <a:defRPr sz="3200" b="1" i="0">
                <a:solidFill>
                  <a:schemeClr val="tx1"/>
                </a:solidFill>
                <a:latin typeface="Segoe UI"/>
                <a:cs typeface="Segoe U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600" b="1" i="0">
                <a:solidFill>
                  <a:srgbClr val="FF000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51887" y="390220"/>
            <a:ext cx="7888224" cy="574675"/>
          </a:xfrm>
          <a:prstGeom prst="rect">
            <a:avLst/>
          </a:prstGeom>
        </p:spPr>
        <p:txBody>
          <a:bodyPr wrap="square" lIns="0" tIns="0" rIns="0" bIns="0">
            <a:spAutoFit/>
          </a:bodyPr>
          <a:lstStyle>
            <a:lvl1pPr>
              <a:defRPr sz="3600" b="1" i="0">
                <a:solidFill>
                  <a:schemeClr val="tx1"/>
                </a:solidFill>
                <a:latin typeface="Calibri"/>
                <a:cs typeface="Calibri"/>
              </a:defRPr>
            </a:lvl1pPr>
          </a:lstStyle>
          <a:p>
            <a:endParaRPr/>
          </a:p>
        </p:txBody>
      </p:sp>
      <p:sp>
        <p:nvSpPr>
          <p:cNvPr id="3" name="Holder 3"/>
          <p:cNvSpPr>
            <a:spLocks noGrp="1"/>
          </p:cNvSpPr>
          <p:nvPr>
            <p:ph type="body" idx="1"/>
          </p:nvPr>
        </p:nvSpPr>
        <p:spPr>
          <a:xfrm>
            <a:off x="409574" y="1366265"/>
            <a:ext cx="11372850" cy="3117215"/>
          </a:xfrm>
          <a:prstGeom prst="rect">
            <a:avLst/>
          </a:prstGeom>
        </p:spPr>
        <p:txBody>
          <a:bodyPr wrap="square" lIns="0" tIns="0" rIns="0" bIns="0">
            <a:spAutoFit/>
          </a:bodyPr>
          <a:lstStyle>
            <a:lvl1pPr>
              <a:defRPr sz="2600" b="1" i="0">
                <a:solidFill>
                  <a:srgbClr val="FF0000"/>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4/24/24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28618" y="609600"/>
            <a:ext cx="2283361" cy="4230004"/>
          </a:xfrm>
          <a:prstGeom prst="rect">
            <a:avLst/>
          </a:prstGeom>
        </p:spPr>
        <p:txBody>
          <a:bodyPr vert="horz" wrap="square" lIns="0" tIns="13335" rIns="0" bIns="0" rtlCol="0">
            <a:spAutoFit/>
          </a:bodyPr>
          <a:lstStyle/>
          <a:p>
            <a:pPr marL="167640">
              <a:lnSpc>
                <a:spcPct val="100000"/>
              </a:lnSpc>
              <a:spcBef>
                <a:spcPts val="105"/>
              </a:spcBef>
            </a:pPr>
            <a:br>
              <a:rPr lang="en-US" sz="5400" b="0" i="0" dirty="0">
                <a:effectLst/>
                <a:latin typeface="Söhne"/>
              </a:rPr>
            </a:br>
            <a:r>
              <a:rPr lang="en-US" sz="16600" b="0" i="0" dirty="0">
                <a:solidFill>
                  <a:srgbClr val="FF0000"/>
                </a:solidFill>
                <a:effectLst/>
                <a:latin typeface="Söhne"/>
              </a:rPr>
              <a:t>L</a:t>
            </a:r>
            <a:r>
              <a:rPr lang="en-US" sz="11500" b="0" i="0" dirty="0">
                <a:solidFill>
                  <a:srgbClr val="FF0000"/>
                </a:solidFill>
                <a:effectLst/>
                <a:latin typeface="Söhne"/>
              </a:rPr>
              <a:t>’</a:t>
            </a:r>
            <a:br>
              <a:rPr lang="en-US" sz="5400" b="0" i="0" dirty="0">
                <a:effectLst/>
                <a:latin typeface="Söhne"/>
              </a:rPr>
            </a:br>
            <a:r>
              <a:rPr lang="en-US" sz="5400" b="0" i="0" dirty="0">
                <a:effectLst/>
                <a:latin typeface="Söhne"/>
              </a:rPr>
              <a:t> </a:t>
            </a:r>
            <a:endParaRPr sz="5400" spc="-5" dirty="0"/>
          </a:p>
        </p:txBody>
      </p:sp>
      <p:pic>
        <p:nvPicPr>
          <p:cNvPr id="4" name="object 4"/>
          <p:cNvPicPr/>
          <p:nvPr/>
        </p:nvPicPr>
        <p:blipFill>
          <a:blip r:embed="rId2" cstate="print"/>
          <a:stretch>
            <a:fillRect/>
          </a:stretch>
        </p:blipFill>
        <p:spPr>
          <a:xfrm>
            <a:off x="8106643" y="5382332"/>
            <a:ext cx="2142475" cy="644133"/>
          </a:xfrm>
          <a:prstGeom prst="rect">
            <a:avLst/>
          </a:prstGeom>
        </p:spPr>
      </p:pic>
      <p:sp>
        <p:nvSpPr>
          <p:cNvPr id="5" name="TextBox 4">
            <a:extLst>
              <a:ext uri="{FF2B5EF4-FFF2-40B4-BE49-F238E27FC236}">
                <a16:creationId xmlns:a16="http://schemas.microsoft.com/office/drawing/2014/main" id="{0853C89E-1AAE-D428-44C9-0A9F00A94FEE}"/>
              </a:ext>
            </a:extLst>
          </p:cNvPr>
          <p:cNvSpPr txBox="1"/>
          <p:nvPr/>
        </p:nvSpPr>
        <p:spPr>
          <a:xfrm>
            <a:off x="2670298" y="2590800"/>
            <a:ext cx="6321302" cy="1938992"/>
          </a:xfrm>
          <a:prstGeom prst="rect">
            <a:avLst/>
          </a:prstGeom>
          <a:noFill/>
        </p:spPr>
        <p:txBody>
          <a:bodyPr wrap="square" rtlCol="0">
            <a:spAutoFit/>
          </a:bodyPr>
          <a:lstStyle/>
          <a:p>
            <a:r>
              <a:rPr lang="fr-FR" sz="6000" b="0" i="0" dirty="0">
                <a:effectLst/>
                <a:latin typeface="Söhne"/>
              </a:rPr>
              <a:t>algorithme</a:t>
            </a:r>
          </a:p>
          <a:p>
            <a:r>
              <a:rPr lang="en-US" sz="6000" dirty="0">
                <a:latin typeface="Söhne"/>
              </a:rPr>
              <a:t>                 </a:t>
            </a:r>
            <a:r>
              <a:rPr lang="fr-FR" sz="6000" b="0" i="0" dirty="0">
                <a:solidFill>
                  <a:srgbClr val="FF0000"/>
                </a:solidFill>
                <a:effectLst/>
                <a:latin typeface="Söhne"/>
              </a:rPr>
              <a:t>Apriori</a:t>
            </a:r>
            <a:endParaRPr lang="fr-FR" sz="60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11071138" y="5541751"/>
            <a:ext cx="812292" cy="1222248"/>
          </a:xfrm>
          <a:prstGeom prst="rect">
            <a:avLst/>
          </a:prstGeom>
        </p:spPr>
      </p:pic>
      <p:grpSp>
        <p:nvGrpSpPr>
          <p:cNvPr id="7" name="Group 6">
            <a:extLst>
              <a:ext uri="{FF2B5EF4-FFF2-40B4-BE49-F238E27FC236}">
                <a16:creationId xmlns:a16="http://schemas.microsoft.com/office/drawing/2014/main" id="{D305F161-13B2-C14D-63B3-19814BB30558}"/>
              </a:ext>
            </a:extLst>
          </p:cNvPr>
          <p:cNvGrpSpPr/>
          <p:nvPr/>
        </p:nvGrpSpPr>
        <p:grpSpPr>
          <a:xfrm>
            <a:off x="1547537" y="1600200"/>
            <a:ext cx="9096926" cy="4301865"/>
            <a:chOff x="2667001" y="2157681"/>
            <a:chExt cx="9096926" cy="4301865"/>
          </a:xfrm>
        </p:grpSpPr>
        <p:sp>
          <p:nvSpPr>
            <p:cNvPr id="2" name="object 2"/>
            <p:cNvSpPr txBox="1"/>
            <p:nvPr/>
          </p:nvSpPr>
          <p:spPr>
            <a:xfrm>
              <a:off x="2667001" y="2157681"/>
              <a:ext cx="1219200" cy="2135841"/>
            </a:xfrm>
            <a:prstGeom prst="rect">
              <a:avLst/>
            </a:prstGeom>
          </p:spPr>
          <p:txBody>
            <a:bodyPr vert="horz" wrap="square" lIns="0" tIns="12065" rIns="0" bIns="0" rtlCol="0">
              <a:spAutoFit/>
            </a:bodyPr>
            <a:lstStyle/>
            <a:p>
              <a:pPr marL="12700" marR="5080">
                <a:spcBef>
                  <a:spcPts val="95"/>
                </a:spcBef>
              </a:pPr>
              <a:r>
                <a:rPr lang="fr-FR" sz="13800" b="1" dirty="0">
                  <a:solidFill>
                    <a:srgbClr val="FF0000"/>
                  </a:solidFill>
                </a:rPr>
                <a:t>A</a:t>
              </a:r>
              <a:endParaRPr sz="4000" dirty="0">
                <a:latin typeface="Calibri"/>
                <a:cs typeface="Calibri"/>
              </a:endParaRPr>
            </a:p>
          </p:txBody>
        </p:sp>
        <p:sp>
          <p:nvSpPr>
            <p:cNvPr id="5" name="TextBox 4">
              <a:extLst>
                <a:ext uri="{FF2B5EF4-FFF2-40B4-BE49-F238E27FC236}">
                  <a16:creationId xmlns:a16="http://schemas.microsoft.com/office/drawing/2014/main" id="{6324A2B5-95CE-4F1A-7C67-203E4ED1D04E}"/>
                </a:ext>
              </a:extLst>
            </p:cNvPr>
            <p:cNvSpPr txBox="1"/>
            <p:nvPr/>
          </p:nvSpPr>
          <p:spPr>
            <a:xfrm>
              <a:off x="3669475" y="3043226"/>
              <a:ext cx="7924799" cy="3416320"/>
            </a:xfrm>
            <a:prstGeom prst="rect">
              <a:avLst/>
            </a:prstGeom>
            <a:noFill/>
          </p:spPr>
          <p:txBody>
            <a:bodyPr wrap="square" rtlCol="0">
              <a:spAutoFit/>
            </a:bodyPr>
            <a:lstStyle/>
            <a:p>
              <a:r>
                <a:rPr lang="fr-FR" sz="5400" b="1" dirty="0" err="1">
                  <a:solidFill>
                    <a:srgbClr val="FF0000"/>
                  </a:solidFill>
                </a:rPr>
                <a:t>Vantages</a:t>
              </a:r>
              <a:r>
                <a:rPr lang="fr-FR" sz="5400" b="1" dirty="0">
                  <a:solidFill>
                    <a:srgbClr val="FF0000"/>
                  </a:solidFill>
                </a:rPr>
                <a:t> </a:t>
              </a:r>
            </a:p>
            <a:p>
              <a:r>
                <a:rPr lang="fr-FR" sz="5400" b="1" dirty="0">
                  <a:solidFill>
                    <a:srgbClr val="FF0000"/>
                  </a:solidFill>
                </a:rPr>
                <a:t>                 </a:t>
              </a:r>
            </a:p>
            <a:p>
              <a:endParaRPr lang="fr-FR" sz="5400" b="1" dirty="0">
                <a:solidFill>
                  <a:srgbClr val="FF0000"/>
                </a:solidFill>
              </a:endParaRPr>
            </a:p>
            <a:p>
              <a:endParaRPr lang="fr-FR" sz="5400" dirty="0">
                <a:solidFill>
                  <a:srgbClr val="FF0000"/>
                </a:solidFill>
              </a:endParaRPr>
            </a:p>
          </p:txBody>
        </p:sp>
        <p:sp>
          <p:nvSpPr>
            <p:cNvPr id="6" name="TextBox 5">
              <a:extLst>
                <a:ext uri="{FF2B5EF4-FFF2-40B4-BE49-F238E27FC236}">
                  <a16:creationId xmlns:a16="http://schemas.microsoft.com/office/drawing/2014/main" id="{7023C4A7-1AAB-CAB0-A1D4-8DC5A35607EE}"/>
                </a:ext>
              </a:extLst>
            </p:cNvPr>
            <p:cNvSpPr txBox="1"/>
            <p:nvPr/>
          </p:nvSpPr>
          <p:spPr>
            <a:xfrm>
              <a:off x="10864322" y="3427015"/>
              <a:ext cx="899605" cy="1200329"/>
            </a:xfrm>
            <a:prstGeom prst="rect">
              <a:avLst/>
            </a:prstGeom>
            <a:noFill/>
          </p:spPr>
          <p:txBody>
            <a:bodyPr wrap="none" rtlCol="0">
              <a:spAutoFit/>
            </a:bodyPr>
            <a:lstStyle/>
            <a:p>
              <a:r>
                <a:rPr lang="fr-FR" sz="7200" b="1" dirty="0">
                  <a:solidFill>
                    <a:srgbClr val="FF0000"/>
                  </a:solidFill>
                </a:rPr>
                <a:t>5.</a:t>
              </a:r>
            </a:p>
          </p:txBody>
        </p:sp>
      </p:grpSp>
      <p:sp>
        <p:nvSpPr>
          <p:cNvPr id="3" name="TextBox 2">
            <a:extLst>
              <a:ext uri="{FF2B5EF4-FFF2-40B4-BE49-F238E27FC236}">
                <a16:creationId xmlns:a16="http://schemas.microsoft.com/office/drawing/2014/main" id="{AF6DD8D9-E705-329A-1C7D-24A0C8307203}"/>
              </a:ext>
            </a:extLst>
          </p:cNvPr>
          <p:cNvSpPr txBox="1"/>
          <p:nvPr/>
        </p:nvSpPr>
        <p:spPr>
          <a:xfrm>
            <a:off x="5524379" y="3095923"/>
            <a:ext cx="4358501" cy="923330"/>
          </a:xfrm>
          <a:prstGeom prst="rect">
            <a:avLst/>
          </a:prstGeom>
          <a:noFill/>
        </p:spPr>
        <p:txBody>
          <a:bodyPr wrap="none" rtlCol="0">
            <a:spAutoFit/>
          </a:bodyPr>
          <a:lstStyle/>
          <a:p>
            <a:r>
              <a:rPr lang="fr-FR" sz="5400" b="1" dirty="0"/>
              <a:t> </a:t>
            </a:r>
            <a:r>
              <a:rPr lang="fr-FR" sz="4000" b="1" dirty="0"/>
              <a:t>I</a:t>
            </a:r>
            <a:r>
              <a:rPr lang="fr-FR" sz="5400" b="1" dirty="0"/>
              <a:t>nconvénients</a:t>
            </a:r>
            <a:endParaRPr lang="fr-FR" sz="5400" dirty="0"/>
          </a:p>
        </p:txBody>
      </p:sp>
      <p:sp>
        <p:nvSpPr>
          <p:cNvPr id="8" name="TextBox 7">
            <a:extLst>
              <a:ext uri="{FF2B5EF4-FFF2-40B4-BE49-F238E27FC236}">
                <a16:creationId xmlns:a16="http://schemas.microsoft.com/office/drawing/2014/main" id="{69AD5797-FECE-6E50-213A-40F9BAAE57A7}"/>
              </a:ext>
            </a:extLst>
          </p:cNvPr>
          <p:cNvSpPr txBox="1"/>
          <p:nvPr/>
        </p:nvSpPr>
        <p:spPr>
          <a:xfrm>
            <a:off x="5042277" y="1810449"/>
            <a:ext cx="1010213" cy="2646878"/>
          </a:xfrm>
          <a:prstGeom prst="rect">
            <a:avLst/>
          </a:prstGeom>
          <a:noFill/>
        </p:spPr>
        <p:txBody>
          <a:bodyPr wrap="none" rtlCol="0">
            <a:spAutoFit/>
          </a:bodyPr>
          <a:lstStyle/>
          <a:p>
            <a:r>
              <a:rPr lang="fr-FR" sz="16600" i="1" dirty="0"/>
              <a:t>/</a:t>
            </a:r>
          </a:p>
        </p:txBody>
      </p:sp>
    </p:spTree>
    <p:extLst>
      <p:ext uri="{BB962C8B-B14F-4D97-AF65-F5344CB8AC3E}">
        <p14:creationId xmlns:p14="http://schemas.microsoft.com/office/powerpoint/2010/main" val="2932123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9197" y="390220"/>
            <a:ext cx="7034403" cy="443711"/>
          </a:xfrm>
          <a:prstGeom prst="rect">
            <a:avLst/>
          </a:prstGeom>
        </p:spPr>
        <p:txBody>
          <a:bodyPr vert="horz" wrap="square" lIns="0" tIns="12700" rIns="0" bIns="0" rtlCol="0">
            <a:spAutoFit/>
          </a:bodyPr>
          <a:lstStyle/>
          <a:p>
            <a:pPr marL="12700">
              <a:lnSpc>
                <a:spcPct val="100000"/>
              </a:lnSpc>
              <a:spcBef>
                <a:spcPts val="100"/>
              </a:spcBef>
            </a:pPr>
            <a:r>
              <a:rPr sz="2800" dirty="0"/>
              <a:t>a.</a:t>
            </a:r>
            <a:r>
              <a:rPr sz="2800" spc="-25" dirty="0"/>
              <a:t> </a:t>
            </a:r>
            <a:r>
              <a:rPr lang="es-ES" sz="2800" spc="-5" dirty="0"/>
              <a:t>Les </a:t>
            </a:r>
            <a:r>
              <a:rPr lang="fr-FR" sz="2800" spc="-5" dirty="0"/>
              <a:t>avantages</a:t>
            </a:r>
            <a:r>
              <a:rPr lang="es-ES" sz="2800" spc="-5" dirty="0"/>
              <a:t> </a:t>
            </a:r>
            <a:r>
              <a:rPr lang="en-US" sz="2800" spc="-10" noProof="1">
                <a:latin typeface="Calibri"/>
                <a:cs typeface="Calibri"/>
              </a:rPr>
              <a:t>de l'algorithme Apriori </a:t>
            </a:r>
            <a:r>
              <a:rPr lang="es-ES" sz="2800" spc="-5" dirty="0"/>
              <a:t>:</a:t>
            </a:r>
            <a:endParaRPr sz="2800" dirty="0"/>
          </a:p>
        </p:txBody>
      </p:sp>
      <p:sp>
        <p:nvSpPr>
          <p:cNvPr id="5" name="object 5"/>
          <p:cNvSpPr txBox="1"/>
          <p:nvPr/>
        </p:nvSpPr>
        <p:spPr>
          <a:xfrm>
            <a:off x="636968" y="1311986"/>
            <a:ext cx="11198860" cy="5062924"/>
          </a:xfrm>
          <a:prstGeom prst="rect">
            <a:avLst/>
          </a:prstGeom>
          <a:noFill/>
        </p:spPr>
        <p:txBody>
          <a:bodyPr wrap="square" rtlCol="0">
            <a:spAutoFit/>
          </a:bodyPr>
          <a:lstStyle>
            <a:defPPr>
              <a:defRPr lang="fr-FR"/>
            </a:defPPr>
            <a:lvl1pPr algn="just">
              <a:defRPr sz="1900" b="0" i="0">
                <a:effectLst/>
                <a:latin typeface="Söhne"/>
              </a:defRPr>
            </a:lvl1pPr>
          </a:lstStyle>
          <a:p>
            <a:pPr marL="342900" indent="-342900">
              <a:buFont typeface="Arial" panose="020B0604020202020204" pitchFamily="34" charset="0"/>
              <a:buChar char="•"/>
            </a:pPr>
            <a:r>
              <a:rPr lang="fr-FR" b="1" dirty="0"/>
              <a:t>Facile à comprendre et à implémenter: </a:t>
            </a:r>
            <a:r>
              <a:rPr lang="fr-FR" dirty="0"/>
              <a:t>L'algorithme Apriori est relativement simple à comprendre et à mettre en œuvre, ce qui le rend accessible même aux personnes ayant des connaissances de base en exploration de données. </a:t>
            </a:r>
          </a:p>
          <a:p>
            <a:pPr marL="342900" indent="-342900">
              <a:buFont typeface="Arial" panose="020B0604020202020204" pitchFamily="34" charset="0"/>
              <a:buChar char="•"/>
            </a:pPr>
            <a:br>
              <a:rPr lang="fr-FR" dirty="0"/>
            </a:br>
            <a:endParaRPr lang="fr-FR" dirty="0"/>
          </a:p>
          <a:p>
            <a:pPr marL="342900" indent="-342900">
              <a:buFont typeface="Arial" panose="020B0604020202020204" pitchFamily="34" charset="0"/>
              <a:buChar char="•"/>
            </a:pPr>
            <a:r>
              <a:rPr lang="fr-FR" b="1" dirty="0"/>
              <a:t>Évolutivité :</a:t>
            </a:r>
            <a:r>
              <a:rPr lang="fr-FR" dirty="0"/>
              <a:t> L'algorithme peut être appliqué à de grandes quantités de données transactionnelles, ce qui en fait une solution adaptée pour les entreprises avec des volumes de données importants.</a:t>
            </a:r>
          </a:p>
          <a:p>
            <a:pPr marL="342900" indent="-342900">
              <a:buFont typeface="Arial" panose="020B0604020202020204" pitchFamily="34" charset="0"/>
              <a:buChar char="•"/>
            </a:pPr>
            <a:br>
              <a:rPr lang="fr-FR" dirty="0"/>
            </a:br>
            <a:endParaRPr lang="fr-FR" dirty="0"/>
          </a:p>
          <a:p>
            <a:pPr marL="342900" indent="-342900">
              <a:buFont typeface="Arial" panose="020B0604020202020204" pitchFamily="34" charset="0"/>
              <a:buChar char="•"/>
            </a:pPr>
            <a:r>
              <a:rPr lang="fr-FR" b="1" dirty="0"/>
              <a:t>Permet de découvrir des règles d'association intéressantes: </a:t>
            </a:r>
            <a:r>
              <a:rPr lang="fr-FR" dirty="0"/>
              <a:t>En identifiant les associations entre les éléments d'un ensemble de données, l'algorithme Apriori permet de découvrir des règles d'association intéressantes, ce qui peut fournir des informations précieuses pour la prise de décision. </a:t>
            </a:r>
          </a:p>
          <a:p>
            <a:pPr marL="342900" indent="-342900">
              <a:buFont typeface="Arial" panose="020B0604020202020204" pitchFamily="34" charset="0"/>
              <a:buChar char="•"/>
            </a:pPr>
            <a:br>
              <a:rPr lang="fr-FR" dirty="0"/>
            </a:br>
            <a:endParaRPr lang="fr-FR" dirty="0"/>
          </a:p>
          <a:p>
            <a:pPr marL="342900" indent="-342900">
              <a:buFont typeface="Arial" panose="020B0604020202020204" pitchFamily="34" charset="0"/>
              <a:buChar char="•"/>
            </a:pPr>
            <a:r>
              <a:rPr lang="fr-FR" b="1" dirty="0"/>
              <a:t>Application dans divers domaines : </a:t>
            </a:r>
            <a:r>
              <a:rPr lang="fr-FR" dirty="0"/>
              <a:t>De la vente au détail à la santé en passant par le marketing, l'algorithme Apriori trouve des applications dans une multitude de domaines, aidant à la prise de décision et à l'optimisation des processus.</a:t>
            </a:r>
          </a:p>
        </p:txBody>
      </p:sp>
      <p:pic>
        <p:nvPicPr>
          <p:cNvPr id="8" name="object 8"/>
          <p:cNvPicPr/>
          <p:nvPr/>
        </p:nvPicPr>
        <p:blipFill>
          <a:blip r:embed="rId3" cstate="print"/>
          <a:stretch>
            <a:fillRect/>
          </a:stretch>
        </p:blipFill>
        <p:spPr>
          <a:xfrm>
            <a:off x="1632204" y="190702"/>
            <a:ext cx="955476" cy="978145"/>
          </a:xfrm>
          <a:prstGeom prst="rect">
            <a:avLst/>
          </a:prstGeom>
        </p:spPr>
      </p:pic>
      <p:sp>
        <p:nvSpPr>
          <p:cNvPr id="4" name="object 4">
            <a:extLst>
              <a:ext uri="{FF2B5EF4-FFF2-40B4-BE49-F238E27FC236}">
                <a16:creationId xmlns:a16="http://schemas.microsoft.com/office/drawing/2014/main" id="{CA5053E3-0FDC-9A62-FC12-C5D624D7F4C6}"/>
              </a:ext>
            </a:extLst>
          </p:cNvPr>
          <p:cNvSpPr txBox="1"/>
          <p:nvPr/>
        </p:nvSpPr>
        <p:spPr>
          <a:xfrm>
            <a:off x="2719197" y="17780"/>
            <a:ext cx="6753606" cy="289823"/>
          </a:xfrm>
          <a:prstGeom prst="rect">
            <a:avLst/>
          </a:prstGeom>
        </p:spPr>
        <p:txBody>
          <a:bodyPr vert="horz" wrap="square" lIns="0" tIns="12700" rIns="0" bIns="0" rtlCol="0">
            <a:spAutoFit/>
          </a:bodyPr>
          <a:lstStyle/>
          <a:p>
            <a:pPr marL="12700">
              <a:lnSpc>
                <a:spcPct val="100000"/>
              </a:lnSpc>
              <a:spcBef>
                <a:spcPts val="100"/>
              </a:spcBef>
            </a:pPr>
            <a:r>
              <a:rPr lang="en-US" sz="1800" spc="-10" noProof="1">
                <a:solidFill>
                  <a:srgbClr val="FF0000"/>
                </a:solidFill>
                <a:latin typeface="Calibri"/>
                <a:cs typeface="Calibri"/>
              </a:rPr>
              <a:t>4.Les avantages et les inconvenients de l'algorithme Apriori</a:t>
            </a:r>
            <a:endParaRPr sz="1800" noProof="1">
              <a:solidFill>
                <a:srgbClr val="FF0000"/>
              </a:solidFill>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9197" y="390220"/>
            <a:ext cx="7468870" cy="443711"/>
          </a:xfrm>
          <a:prstGeom prst="rect">
            <a:avLst/>
          </a:prstGeom>
        </p:spPr>
        <p:txBody>
          <a:bodyPr vert="horz" wrap="square" lIns="0" tIns="12700" rIns="0" bIns="0" rtlCol="0">
            <a:spAutoFit/>
          </a:bodyPr>
          <a:lstStyle/>
          <a:p>
            <a:pPr marL="12700">
              <a:lnSpc>
                <a:spcPct val="100000"/>
              </a:lnSpc>
              <a:spcBef>
                <a:spcPts val="100"/>
              </a:spcBef>
            </a:pPr>
            <a:r>
              <a:rPr sz="2800" dirty="0"/>
              <a:t>b.</a:t>
            </a:r>
            <a:r>
              <a:rPr sz="2800" spc="-10" dirty="0"/>
              <a:t> </a:t>
            </a:r>
            <a:r>
              <a:rPr sz="2800" dirty="0"/>
              <a:t>Les</a:t>
            </a:r>
            <a:r>
              <a:rPr sz="2800" spc="-10" dirty="0"/>
              <a:t> </a:t>
            </a:r>
            <a:r>
              <a:rPr lang="es-ES" sz="2800" dirty="0" err="1"/>
              <a:t>inconvenients</a:t>
            </a:r>
            <a:r>
              <a:rPr lang="es-ES" sz="2800" dirty="0"/>
              <a:t> </a:t>
            </a:r>
            <a:r>
              <a:rPr lang="en-US" sz="2800" spc="-10" noProof="1">
                <a:latin typeface="Calibri"/>
                <a:cs typeface="Calibri"/>
              </a:rPr>
              <a:t>de l'algorithme Apriori </a:t>
            </a:r>
            <a:r>
              <a:rPr lang="es-ES" sz="2800" spc="-5" dirty="0"/>
              <a:t>:</a:t>
            </a:r>
            <a:endParaRPr sz="2800" dirty="0"/>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6" name="TextBox 5">
            <a:extLst>
              <a:ext uri="{FF2B5EF4-FFF2-40B4-BE49-F238E27FC236}">
                <a16:creationId xmlns:a16="http://schemas.microsoft.com/office/drawing/2014/main" id="{578BAC79-6994-9EE0-4836-7E02DA624D66}"/>
              </a:ext>
            </a:extLst>
          </p:cNvPr>
          <p:cNvSpPr txBox="1"/>
          <p:nvPr/>
        </p:nvSpPr>
        <p:spPr>
          <a:xfrm>
            <a:off x="609600" y="1066800"/>
            <a:ext cx="10515599" cy="5724644"/>
          </a:xfrm>
          <a:prstGeom prst="rect">
            <a:avLst/>
          </a:prstGeom>
          <a:noFill/>
        </p:spPr>
        <p:txBody>
          <a:bodyPr wrap="square" rtlCol="0">
            <a:spAutoFit/>
          </a:bodyPr>
          <a:lstStyle/>
          <a:p>
            <a:pPr marL="342900" indent="-342900" algn="just">
              <a:buFont typeface="Arial" panose="020B0604020202020204" pitchFamily="34" charset="0"/>
              <a:buChar char="•"/>
            </a:pPr>
            <a:r>
              <a:rPr lang="fr-FR" sz="1900" b="1" dirty="0">
                <a:latin typeface="Söhne"/>
              </a:rPr>
              <a:t>Sensible</a:t>
            </a:r>
            <a:r>
              <a:rPr lang="fr-FR" sz="2400" b="1" i="0" dirty="0">
                <a:solidFill>
                  <a:srgbClr val="000000"/>
                </a:solidFill>
                <a:effectLst/>
                <a:latin typeface="Helvetica" pitchFamily="2" charset="0"/>
              </a:rPr>
              <a:t> </a:t>
            </a:r>
            <a:r>
              <a:rPr lang="fr-FR" sz="1900" b="1" dirty="0">
                <a:latin typeface="Söhne"/>
              </a:rPr>
              <a:t>à la taille de l'ensemble de données: </a:t>
            </a:r>
            <a:r>
              <a:rPr lang="fr-FR" sz="1900" dirty="0">
                <a:latin typeface="Söhne"/>
              </a:rPr>
              <a:t>L'algorithme Apriori peut devenir inefficace pour traiter de grands ensembles de données, car il génère un grand nombre de candidats et effectue plusieurs passes sur les données pour calculer le support des </a:t>
            </a:r>
            <a:r>
              <a:rPr lang="fr-FR" sz="1900" dirty="0" err="1">
                <a:latin typeface="Söhne"/>
              </a:rPr>
              <a:t>itemsets</a:t>
            </a:r>
            <a:r>
              <a:rPr lang="fr-FR" sz="1900" dirty="0">
                <a:latin typeface="Söhne"/>
              </a:rPr>
              <a:t>. </a:t>
            </a:r>
          </a:p>
          <a:p>
            <a:pPr marL="342900" indent="-342900" algn="just">
              <a:buFont typeface="Arial" panose="020B0604020202020204" pitchFamily="34" charset="0"/>
              <a:buChar char="•"/>
            </a:pPr>
            <a:br>
              <a:rPr lang="fr-FR" sz="1900" dirty="0">
                <a:latin typeface="Söhne"/>
              </a:rPr>
            </a:br>
            <a:endParaRPr lang="fr-FR" sz="1900" dirty="0">
              <a:latin typeface="Söhne"/>
            </a:endParaRPr>
          </a:p>
          <a:p>
            <a:pPr marL="342900" indent="-342900" algn="just">
              <a:buFont typeface="Arial" panose="020B0604020202020204" pitchFamily="34" charset="0"/>
              <a:buChar char="•"/>
            </a:pPr>
            <a:r>
              <a:rPr lang="fr-FR" sz="1900" b="1" dirty="0">
                <a:latin typeface="Söhne"/>
              </a:rPr>
              <a:t>Gestion des grands ensembles de données: </a:t>
            </a:r>
            <a:r>
              <a:rPr lang="fr-FR" sz="1900" dirty="0">
                <a:latin typeface="Söhne"/>
              </a:rPr>
              <a:t>L'algorithme peut nécessiter beaucoup de mémoire et de temps de calcul pour gérer de grands ensembles de données, ce qui peut limiter sa praticité dans certains scénarios d'application. </a:t>
            </a:r>
          </a:p>
          <a:p>
            <a:pPr marL="342900" indent="-342900" algn="just">
              <a:buFont typeface="Arial" panose="020B0604020202020204" pitchFamily="34" charset="0"/>
              <a:buChar char="•"/>
            </a:pPr>
            <a:br>
              <a:rPr lang="fr-FR" sz="1900" dirty="0">
                <a:latin typeface="Söhne"/>
              </a:rPr>
            </a:br>
            <a:endParaRPr lang="fr-FR" sz="1900" b="1" dirty="0">
              <a:latin typeface="Söhne"/>
            </a:endParaRPr>
          </a:p>
          <a:p>
            <a:pPr marL="342900" indent="-342900" algn="just">
              <a:buFont typeface="Arial" panose="020B0604020202020204" pitchFamily="34" charset="0"/>
              <a:buChar char="•"/>
            </a:pPr>
            <a:r>
              <a:rPr lang="fr-FR" sz="1900" b="1" dirty="0">
                <a:latin typeface="Söhne"/>
              </a:rPr>
              <a:t>Dépendance aux paramètres: </a:t>
            </a:r>
            <a:r>
              <a:rPr lang="fr-FR" sz="1900" dirty="0">
                <a:latin typeface="Söhne"/>
              </a:rPr>
              <a:t>Le fonctionnement de l'algorithme dépend des paramètres tels que le seuil de support minimum, qui doivent être réglés de manière appropriée pour obtenir des résultats significatifs. Le réglage incorrect de ces paramètres peut conduire à des règles d'association non pertinentes ou à une performance médiocre de l'algorithme. </a:t>
            </a:r>
          </a:p>
          <a:p>
            <a:pPr marL="342900" indent="-342900" algn="just">
              <a:buFont typeface="Arial" panose="020B0604020202020204" pitchFamily="34" charset="0"/>
              <a:buChar char="•"/>
            </a:pPr>
            <a:br>
              <a:rPr lang="fr-FR" sz="1900" dirty="0">
                <a:latin typeface="Söhne"/>
              </a:rPr>
            </a:br>
            <a:endParaRPr lang="fr-FR" sz="1900" dirty="0">
              <a:latin typeface="Söhne"/>
            </a:endParaRPr>
          </a:p>
          <a:p>
            <a:pPr marL="342900" indent="-342900" algn="just">
              <a:buFont typeface="Arial" panose="020B0604020202020204" pitchFamily="34" charset="0"/>
              <a:buChar char="•"/>
            </a:pPr>
            <a:r>
              <a:rPr lang="fr-FR" sz="1900" b="1" dirty="0">
                <a:latin typeface="Söhne"/>
              </a:rPr>
              <a:t>Ne prend pas en compte les transactions rares: </a:t>
            </a:r>
            <a:r>
              <a:rPr lang="fr-FR" sz="1900" dirty="0">
                <a:latin typeface="Söhne"/>
              </a:rPr>
              <a:t>L'algorithme Apriori peut ne pas être efficace pour extraire des règles d'association pour les articles rares, car ils peuvent ne pas atteindre le seuil de support minimum requis pour être considérés comme faisant partie d'un </a:t>
            </a:r>
            <a:r>
              <a:rPr lang="fr-FR" sz="1900" dirty="0" err="1">
                <a:latin typeface="Söhne"/>
              </a:rPr>
              <a:t>itemset</a:t>
            </a:r>
            <a:r>
              <a:rPr lang="fr-FR" sz="1900" dirty="0">
                <a:latin typeface="Söhne"/>
              </a:rPr>
              <a:t> fréquent. </a:t>
            </a:r>
          </a:p>
        </p:txBody>
      </p:sp>
      <p:sp>
        <p:nvSpPr>
          <p:cNvPr id="3" name="object 4">
            <a:extLst>
              <a:ext uri="{FF2B5EF4-FFF2-40B4-BE49-F238E27FC236}">
                <a16:creationId xmlns:a16="http://schemas.microsoft.com/office/drawing/2014/main" id="{80C5CCFC-4CE1-FFBC-9F1E-A2C7D00E8D8A}"/>
              </a:ext>
            </a:extLst>
          </p:cNvPr>
          <p:cNvSpPr txBox="1"/>
          <p:nvPr/>
        </p:nvSpPr>
        <p:spPr>
          <a:xfrm>
            <a:off x="2719197" y="17780"/>
            <a:ext cx="6753606" cy="289823"/>
          </a:xfrm>
          <a:prstGeom prst="rect">
            <a:avLst/>
          </a:prstGeom>
        </p:spPr>
        <p:txBody>
          <a:bodyPr vert="horz" wrap="square" lIns="0" tIns="12700" rIns="0" bIns="0" rtlCol="0">
            <a:spAutoFit/>
          </a:bodyPr>
          <a:lstStyle/>
          <a:p>
            <a:pPr marL="12700">
              <a:lnSpc>
                <a:spcPct val="100000"/>
              </a:lnSpc>
              <a:spcBef>
                <a:spcPts val="100"/>
              </a:spcBef>
            </a:pPr>
            <a:r>
              <a:rPr lang="en-US" sz="1800" spc="-10" noProof="1">
                <a:solidFill>
                  <a:srgbClr val="FF0000"/>
                </a:solidFill>
                <a:latin typeface="Calibri"/>
                <a:cs typeface="Calibri"/>
              </a:rPr>
              <a:t>4.Les avantages et les inconvenients de l'algorithme Apriori</a:t>
            </a:r>
            <a:endParaRPr sz="1800" noProof="1">
              <a:solidFill>
                <a:srgbClr val="FF0000"/>
              </a:solidFill>
              <a:latin typeface="Calibri"/>
              <a:cs typeface="Calibri"/>
            </a:endParaRPr>
          </a:p>
        </p:txBody>
      </p:sp>
    </p:spTree>
    <p:extLst>
      <p:ext uri="{BB962C8B-B14F-4D97-AF65-F5344CB8AC3E}">
        <p14:creationId xmlns:p14="http://schemas.microsoft.com/office/powerpoint/2010/main" val="2078688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9480804" y="4797552"/>
            <a:ext cx="812292" cy="1222248"/>
          </a:xfrm>
          <a:prstGeom prst="rect">
            <a:avLst/>
          </a:prstGeom>
        </p:spPr>
      </p:pic>
      <p:grpSp>
        <p:nvGrpSpPr>
          <p:cNvPr id="7" name="Group 6">
            <a:extLst>
              <a:ext uri="{FF2B5EF4-FFF2-40B4-BE49-F238E27FC236}">
                <a16:creationId xmlns:a16="http://schemas.microsoft.com/office/drawing/2014/main" id="{D305F161-13B2-C14D-63B3-19814BB30558}"/>
              </a:ext>
            </a:extLst>
          </p:cNvPr>
          <p:cNvGrpSpPr/>
          <p:nvPr/>
        </p:nvGrpSpPr>
        <p:grpSpPr>
          <a:xfrm>
            <a:off x="2655126" y="1111759"/>
            <a:ext cx="8774873" cy="4365009"/>
            <a:chOff x="2667001" y="2157681"/>
            <a:chExt cx="8774873" cy="4365009"/>
          </a:xfrm>
        </p:grpSpPr>
        <p:sp>
          <p:nvSpPr>
            <p:cNvPr id="2" name="object 2"/>
            <p:cNvSpPr txBox="1"/>
            <p:nvPr/>
          </p:nvSpPr>
          <p:spPr>
            <a:xfrm>
              <a:off x="2667001" y="2157681"/>
              <a:ext cx="1219200" cy="2135841"/>
            </a:xfrm>
            <a:prstGeom prst="rect">
              <a:avLst/>
            </a:prstGeom>
          </p:spPr>
          <p:txBody>
            <a:bodyPr vert="horz" wrap="square" lIns="0" tIns="12065" rIns="0" bIns="0" rtlCol="0">
              <a:spAutoFit/>
            </a:bodyPr>
            <a:lstStyle/>
            <a:p>
              <a:pPr marL="12700" marR="5080">
                <a:spcBef>
                  <a:spcPts val="95"/>
                </a:spcBef>
              </a:pPr>
              <a:r>
                <a:rPr lang="fr-FR" sz="13800" b="1" dirty="0">
                  <a:solidFill>
                    <a:srgbClr val="FF0000"/>
                  </a:solidFill>
                  <a:latin typeface="Calibri"/>
                  <a:cs typeface="Calibri"/>
                </a:rPr>
                <a:t>E</a:t>
              </a:r>
              <a:endParaRPr sz="4000" dirty="0">
                <a:latin typeface="Calibri"/>
                <a:cs typeface="Calibri"/>
              </a:endParaRPr>
            </a:p>
          </p:txBody>
        </p:sp>
        <p:sp>
          <p:nvSpPr>
            <p:cNvPr id="5" name="TextBox 4">
              <a:extLst>
                <a:ext uri="{FF2B5EF4-FFF2-40B4-BE49-F238E27FC236}">
                  <a16:creationId xmlns:a16="http://schemas.microsoft.com/office/drawing/2014/main" id="{6324A2B5-95CE-4F1A-7C67-203E4ED1D04E}"/>
                </a:ext>
              </a:extLst>
            </p:cNvPr>
            <p:cNvSpPr txBox="1"/>
            <p:nvPr/>
          </p:nvSpPr>
          <p:spPr>
            <a:xfrm>
              <a:off x="3517075" y="3106370"/>
              <a:ext cx="7924799" cy="3416320"/>
            </a:xfrm>
            <a:prstGeom prst="rect">
              <a:avLst/>
            </a:prstGeom>
            <a:noFill/>
          </p:spPr>
          <p:txBody>
            <a:bodyPr wrap="square" rtlCol="0">
              <a:spAutoFit/>
            </a:bodyPr>
            <a:lstStyle/>
            <a:p>
              <a:r>
                <a:rPr lang="fr-FR" sz="5400" b="1" dirty="0"/>
                <a:t>Xepmle</a:t>
              </a:r>
            </a:p>
            <a:p>
              <a:r>
                <a:rPr lang="fr-FR" sz="5400" b="1" dirty="0"/>
                <a:t>                 </a:t>
              </a:r>
            </a:p>
            <a:p>
              <a:endParaRPr lang="fr-FR" sz="5400" b="1" dirty="0"/>
            </a:p>
            <a:p>
              <a:endParaRPr lang="fr-FR" sz="5400" dirty="0"/>
            </a:p>
          </p:txBody>
        </p:sp>
        <p:sp>
          <p:nvSpPr>
            <p:cNvPr id="6" name="TextBox 5">
              <a:extLst>
                <a:ext uri="{FF2B5EF4-FFF2-40B4-BE49-F238E27FC236}">
                  <a16:creationId xmlns:a16="http://schemas.microsoft.com/office/drawing/2014/main" id="{7023C4A7-1AAB-CAB0-A1D4-8DC5A35607EE}"/>
                </a:ext>
              </a:extLst>
            </p:cNvPr>
            <p:cNvSpPr txBox="1"/>
            <p:nvPr/>
          </p:nvSpPr>
          <p:spPr>
            <a:xfrm>
              <a:off x="5781503" y="3124262"/>
              <a:ext cx="652743" cy="1200329"/>
            </a:xfrm>
            <a:prstGeom prst="rect">
              <a:avLst/>
            </a:prstGeom>
            <a:noFill/>
          </p:spPr>
          <p:txBody>
            <a:bodyPr wrap="none" rtlCol="0">
              <a:spAutoFit/>
            </a:bodyPr>
            <a:lstStyle/>
            <a:p>
              <a:r>
                <a:rPr lang="fr-FR" sz="7200" b="1" dirty="0">
                  <a:solidFill>
                    <a:srgbClr val="FF0000"/>
                  </a:solidFill>
                </a:rPr>
                <a:t>6</a:t>
              </a:r>
            </a:p>
          </p:txBody>
        </p:sp>
      </p:grpSp>
      <p:sp>
        <p:nvSpPr>
          <p:cNvPr id="3" name="TextBox 2">
            <a:extLst>
              <a:ext uri="{FF2B5EF4-FFF2-40B4-BE49-F238E27FC236}">
                <a16:creationId xmlns:a16="http://schemas.microsoft.com/office/drawing/2014/main" id="{AF6DD8D9-E705-329A-1C7D-24A0C8307203}"/>
              </a:ext>
            </a:extLst>
          </p:cNvPr>
          <p:cNvSpPr txBox="1"/>
          <p:nvPr/>
        </p:nvSpPr>
        <p:spPr>
          <a:xfrm>
            <a:off x="6298940" y="2505670"/>
            <a:ext cx="2950295" cy="923330"/>
          </a:xfrm>
          <a:prstGeom prst="rect">
            <a:avLst/>
          </a:prstGeom>
          <a:noFill/>
        </p:spPr>
        <p:txBody>
          <a:bodyPr wrap="none" rtlCol="0">
            <a:spAutoFit/>
          </a:bodyPr>
          <a:lstStyle/>
          <a:p>
            <a:r>
              <a:rPr lang="fr-FR" sz="5400" b="1" dirty="0"/>
              <a:t>Explicatif</a:t>
            </a:r>
            <a:r>
              <a:rPr lang="fr-FR" sz="5400" b="1" dirty="0">
                <a:solidFill>
                  <a:srgbClr val="FF0000"/>
                </a:solidFill>
              </a:rPr>
              <a:t>.</a:t>
            </a:r>
            <a:endParaRPr lang="fr-FR" sz="5400" dirty="0">
              <a:solidFill>
                <a:srgbClr val="FF0000"/>
              </a:solidFill>
            </a:endParaRPr>
          </a:p>
        </p:txBody>
      </p:sp>
    </p:spTree>
    <p:extLst>
      <p:ext uri="{BB962C8B-B14F-4D97-AF65-F5344CB8AC3E}">
        <p14:creationId xmlns:p14="http://schemas.microsoft.com/office/powerpoint/2010/main" val="3843454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0227" y="1944940"/>
            <a:ext cx="11091545" cy="2968120"/>
          </a:xfrm>
          <a:prstGeom prst="rect">
            <a:avLst/>
          </a:prstGeom>
        </p:spPr>
        <p:txBody>
          <a:bodyPr vert="horz" wrap="square" lIns="0" tIns="13335" rIns="0" bIns="0" rtlCol="0">
            <a:spAutoFit/>
          </a:bodyPr>
          <a:lstStyle/>
          <a:p>
            <a:pPr marL="12700" algn="just">
              <a:lnSpc>
                <a:spcPct val="100000"/>
              </a:lnSpc>
              <a:spcBef>
                <a:spcPts val="105"/>
              </a:spcBef>
            </a:pPr>
            <a:r>
              <a:rPr lang="fr-FR" sz="2400" dirty="0">
                <a:latin typeface="Söhne"/>
              </a:rPr>
              <a:t>L'extraction de règles d'association est une technique qui permet d'identifier les relations sous-jacentes entre différents éléments. Prenons l'exemple d'un </a:t>
            </a:r>
            <a:r>
              <a:rPr lang="fr-FR" sz="2400" b="1" dirty="0">
                <a:solidFill>
                  <a:srgbClr val="FF0000"/>
                </a:solidFill>
                <a:latin typeface="Söhne"/>
              </a:rPr>
              <a:t>supermarché</a:t>
            </a:r>
            <a:r>
              <a:rPr lang="fr-FR" sz="2400" dirty="0">
                <a:latin typeface="Söhne"/>
              </a:rPr>
              <a:t> où les clients peuvent acheter divers articles. En général, il existe un modèle dans les achats des clients. Par exemple, les mères de famille achètent des produits pour bébés tels que du lait et des couches. Les demoiselles peuvent acheter des articles de maquillage, tandis que les célibataires peuvent acheter des chips, etc. En bref, les transactions impliquent un modèle. Il est possible de générer d’avantage de bénéfices si la relation entre les articles achetés dans le cadre de différentes transactions peut être identifiée.</a:t>
            </a:r>
          </a:p>
        </p:txBody>
      </p:sp>
      <p:sp>
        <p:nvSpPr>
          <p:cNvPr id="4" name="object 4"/>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5" name="object 5"/>
          <p:cNvPicPr/>
          <p:nvPr/>
        </p:nvPicPr>
        <p:blipFill>
          <a:blip r:embed="rId3" cstate="print"/>
          <a:stretch>
            <a:fillRect/>
          </a:stretch>
        </p:blipFill>
        <p:spPr>
          <a:xfrm>
            <a:off x="1632204" y="190702"/>
            <a:ext cx="955476" cy="978145"/>
          </a:xfrm>
          <a:prstGeom prst="rect">
            <a:avLst/>
          </a:prstGeom>
        </p:spPr>
      </p:pic>
    </p:spTree>
    <p:extLst>
      <p:ext uri="{BB962C8B-B14F-4D97-AF65-F5344CB8AC3E}">
        <p14:creationId xmlns:p14="http://schemas.microsoft.com/office/powerpoint/2010/main" val="1032941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stretch>
            <a:fillRect/>
          </a:stretch>
        </p:blipFill>
        <p:spPr>
          <a:xfrm>
            <a:off x="1632204" y="190702"/>
            <a:ext cx="955476" cy="978145"/>
          </a:xfrm>
          <a:prstGeom prst="rect">
            <a:avLst/>
          </a:prstGeom>
        </p:spPr>
      </p:pic>
      <p:sp>
        <p:nvSpPr>
          <p:cNvPr id="7" name="Title 6">
            <a:extLst>
              <a:ext uri="{FF2B5EF4-FFF2-40B4-BE49-F238E27FC236}">
                <a16:creationId xmlns:a16="http://schemas.microsoft.com/office/drawing/2014/main" id="{116732FE-B631-3815-0BFB-768DC1FE1A08}"/>
              </a:ext>
            </a:extLst>
          </p:cNvPr>
          <p:cNvSpPr>
            <a:spLocks noGrp="1"/>
          </p:cNvSpPr>
          <p:nvPr>
            <p:ph type="title"/>
          </p:nvPr>
        </p:nvSpPr>
        <p:spPr>
          <a:xfrm>
            <a:off x="2822575" y="408211"/>
            <a:ext cx="7888224" cy="574675"/>
          </a:xfrm>
        </p:spPr>
        <p:txBody>
          <a:bodyPr/>
          <a:lstStyle/>
          <a:p>
            <a:pPr rtl="0"/>
            <a:r>
              <a:rPr lang="fr-FR" dirty="0"/>
              <a:t>a-Préparation des données :</a:t>
            </a:r>
          </a:p>
        </p:txBody>
      </p:sp>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4" name="Picture 3">
            <a:extLst>
              <a:ext uri="{FF2B5EF4-FFF2-40B4-BE49-F238E27FC236}">
                <a16:creationId xmlns:a16="http://schemas.microsoft.com/office/drawing/2014/main" id="{3BA48BDE-2B96-2ED1-0543-5794C5167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971" y="1311990"/>
            <a:ext cx="10116058" cy="2440351"/>
          </a:xfrm>
          <a:prstGeom prst="rect">
            <a:avLst/>
          </a:prstGeom>
        </p:spPr>
      </p:pic>
      <p:pic>
        <p:nvPicPr>
          <p:cNvPr id="9" name="Picture 8">
            <a:extLst>
              <a:ext uri="{FF2B5EF4-FFF2-40B4-BE49-F238E27FC236}">
                <a16:creationId xmlns:a16="http://schemas.microsoft.com/office/drawing/2014/main" id="{B724ABCB-9B2C-02CA-06B5-85AE54BB8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971" y="4894034"/>
            <a:ext cx="10116057" cy="1773264"/>
          </a:xfrm>
          <a:prstGeom prst="rect">
            <a:avLst/>
          </a:prstGeom>
        </p:spPr>
      </p:pic>
      <p:cxnSp>
        <p:nvCxnSpPr>
          <p:cNvPr id="12" name="Straight Connector 11">
            <a:extLst>
              <a:ext uri="{FF2B5EF4-FFF2-40B4-BE49-F238E27FC236}">
                <a16:creationId xmlns:a16="http://schemas.microsoft.com/office/drawing/2014/main" id="{8371E7E7-0C85-B1DB-C277-0FB7820D723A}"/>
              </a:ext>
            </a:extLst>
          </p:cNvPr>
          <p:cNvCxnSpPr>
            <a:cxnSpLocks/>
          </p:cNvCxnSpPr>
          <p:nvPr/>
        </p:nvCxnSpPr>
        <p:spPr>
          <a:xfrm>
            <a:off x="1143000" y="3792600"/>
            <a:ext cx="0" cy="1008000"/>
          </a:xfrm>
          <a:prstGeom prst="line">
            <a:avLst/>
          </a:prstGeom>
          <a:ln w="254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76066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0214" y="2265517"/>
            <a:ext cx="11091545" cy="703398"/>
          </a:xfrm>
          <a:prstGeom prst="rect">
            <a:avLst/>
          </a:prstGeom>
        </p:spPr>
        <p:txBody>
          <a:bodyPr vert="horz" wrap="square" lIns="0" tIns="13335" rIns="0" bIns="0" rtlCol="0">
            <a:spAutoFit/>
          </a:bodyPr>
          <a:lstStyle/>
          <a:p>
            <a:pPr algn="l">
              <a:buFont typeface="Arial" panose="020B0604020202020204" pitchFamily="34" charset="0"/>
              <a:buChar char="•"/>
            </a:pPr>
            <a:r>
              <a:rPr lang="en-US" sz="2400" b="0" i="0" dirty="0">
                <a:effectLst/>
                <a:latin typeface="Söhne"/>
              </a:rPr>
              <a:t>Importer les </a:t>
            </a:r>
            <a:r>
              <a:rPr lang="en-US" sz="2400" b="0" i="0" dirty="0" err="1">
                <a:effectLst/>
                <a:latin typeface="Söhne"/>
              </a:rPr>
              <a:t>bibliothèques</a:t>
            </a:r>
            <a:r>
              <a:rPr lang="en-US" sz="2400" b="0" i="0" dirty="0">
                <a:effectLst/>
                <a:latin typeface="Söhne"/>
              </a:rPr>
              <a:t> </a:t>
            </a:r>
            <a:r>
              <a:rPr lang="en-US" sz="2400" b="0" i="0" dirty="0" err="1">
                <a:effectLst/>
                <a:latin typeface="Söhne"/>
              </a:rPr>
              <a:t>nécessaires</a:t>
            </a:r>
            <a:r>
              <a:rPr lang="en-US" sz="2400" b="0" i="0" dirty="0">
                <a:effectLst/>
                <a:latin typeface="Söhne"/>
              </a:rPr>
              <a:t> (csv, </a:t>
            </a:r>
            <a:r>
              <a:rPr lang="en-US" sz="2400" b="0" i="0" dirty="0" err="1">
                <a:effectLst/>
                <a:latin typeface="Söhne"/>
              </a:rPr>
              <a:t>itertools</a:t>
            </a:r>
            <a:r>
              <a:rPr lang="en-US" sz="2400" b="0" i="0" dirty="0">
                <a:effectLst/>
                <a:latin typeface="Söhne"/>
              </a:rPr>
              <a:t>):</a:t>
            </a:r>
          </a:p>
          <a:p>
            <a:pPr marL="12700" algn="just">
              <a:spcBef>
                <a:spcPts val="105"/>
              </a:spcBef>
            </a:pPr>
            <a:endParaRPr sz="2000" dirty="0">
              <a:latin typeface="Söhne"/>
            </a:endParaRPr>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7" name="Title 6">
            <a:extLst>
              <a:ext uri="{FF2B5EF4-FFF2-40B4-BE49-F238E27FC236}">
                <a16:creationId xmlns:a16="http://schemas.microsoft.com/office/drawing/2014/main" id="{116732FE-B631-3815-0BFB-768DC1FE1A08}"/>
              </a:ext>
            </a:extLst>
          </p:cNvPr>
          <p:cNvSpPr>
            <a:spLocks noGrp="1"/>
          </p:cNvSpPr>
          <p:nvPr>
            <p:ph type="title"/>
          </p:nvPr>
        </p:nvSpPr>
        <p:spPr>
          <a:xfrm>
            <a:off x="2822575" y="408211"/>
            <a:ext cx="7888224" cy="574675"/>
          </a:xfrm>
        </p:spPr>
        <p:txBody>
          <a:bodyPr/>
          <a:lstStyle/>
          <a:p>
            <a:pPr rtl="0"/>
            <a:r>
              <a:rPr lang="fr-FR" dirty="0"/>
              <a:t>a-Préparation des données :</a:t>
            </a:r>
          </a:p>
        </p:txBody>
      </p:sp>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6" name="Picture 5">
            <a:extLst>
              <a:ext uri="{FF2B5EF4-FFF2-40B4-BE49-F238E27FC236}">
                <a16:creationId xmlns:a16="http://schemas.microsoft.com/office/drawing/2014/main" id="{5AEFABF6-EFD0-071C-A78E-1298D4496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974345"/>
            <a:ext cx="18085168" cy="909310"/>
          </a:xfrm>
          <a:prstGeom prst="rect">
            <a:avLst/>
          </a:prstGeom>
        </p:spPr>
      </p:pic>
    </p:spTree>
    <p:extLst>
      <p:ext uri="{BB962C8B-B14F-4D97-AF65-F5344CB8AC3E}">
        <p14:creationId xmlns:p14="http://schemas.microsoft.com/office/powerpoint/2010/main" val="1411399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0227" y="1371600"/>
            <a:ext cx="11091545" cy="703398"/>
          </a:xfrm>
          <a:prstGeom prst="rect">
            <a:avLst/>
          </a:prstGeom>
        </p:spPr>
        <p:txBody>
          <a:bodyPr vert="horz" wrap="square" lIns="0" tIns="13335" rIns="0" bIns="0" rtlCol="0">
            <a:spAutoFit/>
          </a:bodyPr>
          <a:lstStyle/>
          <a:p>
            <a:pPr algn="l">
              <a:buFont typeface="Arial" panose="020B0604020202020204" pitchFamily="34" charset="0"/>
              <a:buChar char="•"/>
            </a:pPr>
            <a:r>
              <a:rPr lang="en-US" sz="2400" b="0" i="0" dirty="0">
                <a:effectLst/>
                <a:latin typeface="Söhne"/>
              </a:rPr>
              <a:t>La function qui charge les </a:t>
            </a:r>
            <a:r>
              <a:rPr lang="en-US" sz="2400" b="0" i="0" dirty="0" err="1">
                <a:effectLst/>
                <a:latin typeface="Söhne"/>
              </a:rPr>
              <a:t>donnees</a:t>
            </a:r>
            <a:r>
              <a:rPr lang="en-US" sz="2400" b="0" i="0" dirty="0">
                <a:effectLst/>
                <a:latin typeface="Söhne"/>
              </a:rPr>
              <a:t> de </a:t>
            </a:r>
            <a:r>
              <a:rPr lang="en-US" sz="2400" b="0" i="0" dirty="0" err="1">
                <a:effectLst/>
                <a:latin typeface="Söhne"/>
              </a:rPr>
              <a:t>notre</a:t>
            </a:r>
            <a:r>
              <a:rPr lang="en-US" sz="2400" b="0" i="0" dirty="0">
                <a:effectLst/>
                <a:latin typeface="Söhne"/>
              </a:rPr>
              <a:t> </a:t>
            </a:r>
            <a:r>
              <a:rPr lang="en-US" sz="2400" b="0" i="0" dirty="0" err="1">
                <a:effectLst/>
                <a:latin typeface="Söhne"/>
              </a:rPr>
              <a:t>fichier</a:t>
            </a:r>
            <a:r>
              <a:rPr lang="en-US" sz="2400" b="0" i="0" dirty="0">
                <a:effectLst/>
                <a:latin typeface="Söhne"/>
              </a:rPr>
              <a:t> CSV:</a:t>
            </a:r>
          </a:p>
          <a:p>
            <a:pPr marL="12700" algn="just">
              <a:spcBef>
                <a:spcPts val="105"/>
              </a:spcBef>
            </a:pPr>
            <a:endParaRPr sz="2000" dirty="0">
              <a:latin typeface="Söhne"/>
            </a:endParaRPr>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7" name="Title 6">
            <a:extLst>
              <a:ext uri="{FF2B5EF4-FFF2-40B4-BE49-F238E27FC236}">
                <a16:creationId xmlns:a16="http://schemas.microsoft.com/office/drawing/2014/main" id="{116732FE-B631-3815-0BFB-768DC1FE1A08}"/>
              </a:ext>
            </a:extLst>
          </p:cNvPr>
          <p:cNvSpPr>
            <a:spLocks noGrp="1"/>
          </p:cNvSpPr>
          <p:nvPr>
            <p:ph type="title"/>
          </p:nvPr>
        </p:nvSpPr>
        <p:spPr>
          <a:xfrm>
            <a:off x="2822575" y="408211"/>
            <a:ext cx="7888224" cy="574675"/>
          </a:xfrm>
        </p:spPr>
        <p:txBody>
          <a:bodyPr/>
          <a:lstStyle/>
          <a:p>
            <a:pPr rtl="0"/>
            <a:r>
              <a:rPr lang="fr-FR" dirty="0"/>
              <a:t>a-Préparation des données :</a:t>
            </a:r>
          </a:p>
        </p:txBody>
      </p:sp>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10" name="Picture 9">
            <a:extLst>
              <a:ext uri="{FF2B5EF4-FFF2-40B4-BE49-F238E27FC236}">
                <a16:creationId xmlns:a16="http://schemas.microsoft.com/office/drawing/2014/main" id="{EA8AD0E6-F329-4BB5-5B49-CB0E58808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977631"/>
            <a:ext cx="13741400" cy="2088078"/>
          </a:xfrm>
          <a:prstGeom prst="rect">
            <a:avLst/>
          </a:prstGeom>
        </p:spPr>
      </p:pic>
    </p:spTree>
    <p:extLst>
      <p:ext uri="{BB962C8B-B14F-4D97-AF65-F5344CB8AC3E}">
        <p14:creationId xmlns:p14="http://schemas.microsoft.com/office/powerpoint/2010/main" val="4065898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0227" y="1371600"/>
            <a:ext cx="11091545" cy="690574"/>
          </a:xfrm>
          <a:prstGeom prst="rect">
            <a:avLst/>
          </a:prstGeom>
        </p:spPr>
        <p:txBody>
          <a:bodyPr vert="horz" wrap="square" lIns="0" tIns="13335" rIns="0" bIns="0" rtlCol="0">
            <a:spAutoFit/>
          </a:bodyPr>
          <a:lstStyle/>
          <a:p>
            <a:pPr algn="l">
              <a:buFont typeface="Arial" panose="020B0604020202020204" pitchFamily="34" charset="0"/>
              <a:buChar char="•"/>
            </a:pPr>
            <a:r>
              <a:rPr lang="en-US" sz="2400" dirty="0">
                <a:latin typeface="Calibri"/>
                <a:cs typeface="Calibri"/>
              </a:rPr>
              <a:t>Un extrait de </a:t>
            </a:r>
            <a:r>
              <a:rPr lang="en-US" sz="2400" dirty="0" err="1">
                <a:latin typeface="Calibri"/>
                <a:cs typeface="Calibri"/>
              </a:rPr>
              <a:t>l'ensemble</a:t>
            </a:r>
            <a:r>
              <a:rPr lang="en-US" sz="2400" dirty="0">
                <a:latin typeface="Calibri"/>
                <a:cs typeface="Calibri"/>
              </a:rPr>
              <a:t> de </a:t>
            </a:r>
            <a:r>
              <a:rPr lang="en-US" sz="2400" dirty="0" err="1">
                <a:latin typeface="Calibri"/>
                <a:cs typeface="Calibri"/>
              </a:rPr>
              <a:t>données</a:t>
            </a:r>
            <a:r>
              <a:rPr lang="en-US" sz="2400" dirty="0">
                <a:latin typeface="Calibri"/>
                <a:cs typeface="Calibri"/>
              </a:rPr>
              <a:t> </a:t>
            </a:r>
            <a:r>
              <a:rPr lang="en-US" sz="2400" dirty="0">
                <a:latin typeface="Söhne"/>
              </a:rPr>
              <a:t>pour </a:t>
            </a:r>
            <a:r>
              <a:rPr lang="en-US" sz="2400" dirty="0" err="1">
                <a:latin typeface="Söhne"/>
              </a:rPr>
              <a:t>voir</a:t>
            </a:r>
            <a:r>
              <a:rPr lang="en-US" sz="2400" dirty="0">
                <a:latin typeface="Söhne"/>
              </a:rPr>
              <a:t> </a:t>
            </a:r>
            <a:r>
              <a:rPr lang="en-US" sz="2400" dirty="0" err="1">
                <a:latin typeface="Söhne"/>
              </a:rPr>
              <a:t>à</a:t>
            </a:r>
            <a:r>
              <a:rPr lang="en-US" sz="2400" dirty="0">
                <a:latin typeface="Söhne"/>
              </a:rPr>
              <a:t> quoi </a:t>
            </a:r>
            <a:r>
              <a:rPr lang="en-US" sz="2400" dirty="0" err="1">
                <a:latin typeface="Söhne"/>
              </a:rPr>
              <a:t>ressemble</a:t>
            </a:r>
            <a:r>
              <a:rPr lang="en-US" sz="2400" dirty="0">
                <a:latin typeface="Söhne"/>
              </a:rPr>
              <a:t> </a:t>
            </a:r>
            <a:r>
              <a:rPr lang="en-US" sz="2400" dirty="0" err="1">
                <a:latin typeface="Söhne"/>
              </a:rPr>
              <a:t>l'ensemble</a:t>
            </a:r>
            <a:r>
              <a:rPr lang="en-US" sz="2400" dirty="0">
                <a:latin typeface="Söhne"/>
              </a:rPr>
              <a:t> de </a:t>
            </a:r>
            <a:r>
              <a:rPr lang="en-US" sz="2400" dirty="0" err="1">
                <a:latin typeface="Söhne"/>
              </a:rPr>
              <a:t>données</a:t>
            </a:r>
            <a:r>
              <a:rPr lang="en-US" sz="2400" dirty="0">
                <a:latin typeface="Söhne"/>
              </a:rPr>
              <a:t> :</a:t>
            </a:r>
          </a:p>
          <a:p>
            <a:pPr algn="l">
              <a:buFont typeface="Arial" panose="020B0604020202020204" pitchFamily="34" charset="0"/>
              <a:buChar char="•"/>
            </a:pPr>
            <a:endParaRPr lang="fr-FR" sz="2000" dirty="0">
              <a:latin typeface="Söhne"/>
            </a:endParaRPr>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11" name="Picture 10">
            <a:extLst>
              <a:ext uri="{FF2B5EF4-FFF2-40B4-BE49-F238E27FC236}">
                <a16:creationId xmlns:a16="http://schemas.microsoft.com/office/drawing/2014/main" id="{AA36215B-7E7D-3C57-3770-79DDEC529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2514600"/>
            <a:ext cx="15752667" cy="1390458"/>
          </a:xfrm>
          <a:prstGeom prst="rect">
            <a:avLst/>
          </a:prstGeom>
        </p:spPr>
      </p:pic>
      <p:pic>
        <p:nvPicPr>
          <p:cNvPr id="13" name="Picture 12">
            <a:extLst>
              <a:ext uri="{FF2B5EF4-FFF2-40B4-BE49-F238E27FC236}">
                <a16:creationId xmlns:a16="http://schemas.microsoft.com/office/drawing/2014/main" id="{D9F5BEEB-2653-B933-9672-7F31A38AF3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4522451"/>
            <a:ext cx="12311970" cy="1192549"/>
          </a:xfrm>
          <a:prstGeom prst="rect">
            <a:avLst/>
          </a:prstGeom>
        </p:spPr>
      </p:pic>
      <p:sp>
        <p:nvSpPr>
          <p:cNvPr id="17" name="Title 6">
            <a:extLst>
              <a:ext uri="{FF2B5EF4-FFF2-40B4-BE49-F238E27FC236}">
                <a16:creationId xmlns:a16="http://schemas.microsoft.com/office/drawing/2014/main" id="{EC545F2C-C6EE-0B2E-2998-DA508D8C3A22}"/>
              </a:ext>
            </a:extLst>
          </p:cNvPr>
          <p:cNvSpPr>
            <a:spLocks noGrp="1"/>
          </p:cNvSpPr>
          <p:nvPr>
            <p:ph type="title"/>
          </p:nvPr>
        </p:nvSpPr>
        <p:spPr>
          <a:xfrm>
            <a:off x="2822575" y="408211"/>
            <a:ext cx="7888224" cy="574675"/>
          </a:xfrm>
        </p:spPr>
        <p:txBody>
          <a:bodyPr/>
          <a:lstStyle/>
          <a:p>
            <a:pPr rtl="0"/>
            <a:r>
              <a:rPr lang="fr-FR" dirty="0"/>
              <a:t>a-Préparation des données :</a:t>
            </a:r>
          </a:p>
        </p:txBody>
      </p:sp>
    </p:spTree>
    <p:extLst>
      <p:ext uri="{BB962C8B-B14F-4D97-AF65-F5344CB8AC3E}">
        <p14:creationId xmlns:p14="http://schemas.microsoft.com/office/powerpoint/2010/main" val="637101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0227" y="1371600"/>
            <a:ext cx="11091545" cy="752129"/>
          </a:xfrm>
          <a:prstGeom prst="rect">
            <a:avLst/>
          </a:prstGeom>
        </p:spPr>
        <p:txBody>
          <a:bodyPr vert="horz" wrap="square" lIns="0" tIns="13335" rIns="0" bIns="0" rtlCol="0">
            <a:spAutoFit/>
          </a:bodyPr>
          <a:lstStyle/>
          <a:p>
            <a:pPr algn="l">
              <a:buFont typeface="Arial" panose="020B0604020202020204" pitchFamily="34" charset="0"/>
              <a:buChar char="•"/>
            </a:pPr>
            <a:r>
              <a:rPr lang="en-US" sz="2400" dirty="0" err="1">
                <a:latin typeface="Calibri"/>
                <a:cs typeface="Calibri"/>
              </a:rPr>
              <a:t>Cette</a:t>
            </a:r>
            <a:r>
              <a:rPr lang="en-US" sz="2400" dirty="0">
                <a:latin typeface="Calibri"/>
                <a:cs typeface="Calibri"/>
              </a:rPr>
              <a:t> </a:t>
            </a:r>
            <a:r>
              <a:rPr lang="en-US" sz="2400" dirty="0" err="1">
                <a:latin typeface="Calibri"/>
                <a:cs typeface="Calibri"/>
              </a:rPr>
              <a:t>fonction</a:t>
            </a:r>
            <a:r>
              <a:rPr lang="en-US" sz="2400" dirty="0">
                <a:latin typeface="Calibri"/>
                <a:cs typeface="Calibri"/>
              </a:rPr>
              <a:t> </a:t>
            </a:r>
            <a:r>
              <a:rPr lang="en-US" sz="2400" dirty="0" err="1">
                <a:latin typeface="Calibri"/>
                <a:cs typeface="Calibri"/>
              </a:rPr>
              <a:t>génère</a:t>
            </a:r>
            <a:r>
              <a:rPr lang="en-US" sz="2400" dirty="0">
                <a:latin typeface="Calibri"/>
                <a:cs typeface="Calibri"/>
              </a:rPr>
              <a:t> </a:t>
            </a:r>
            <a:r>
              <a:rPr lang="en-US" sz="2400" dirty="0" err="1">
                <a:latin typeface="Calibri"/>
                <a:cs typeface="Calibri"/>
              </a:rPr>
              <a:t>tous</a:t>
            </a:r>
            <a:r>
              <a:rPr lang="en-US" sz="2400" dirty="0">
                <a:latin typeface="Calibri"/>
                <a:cs typeface="Calibri"/>
              </a:rPr>
              <a:t> les ensembles </a:t>
            </a:r>
            <a:r>
              <a:rPr lang="en-US" sz="2400" dirty="0" err="1">
                <a:latin typeface="Calibri"/>
                <a:cs typeface="Calibri"/>
              </a:rPr>
              <a:t>candidats</a:t>
            </a:r>
            <a:r>
              <a:rPr lang="en-US" sz="2400" dirty="0">
                <a:latin typeface="Calibri"/>
                <a:cs typeface="Calibri"/>
              </a:rPr>
              <a:t> </a:t>
            </a:r>
            <a:r>
              <a:rPr lang="en-US" sz="2400" dirty="0" err="1">
                <a:latin typeface="Calibri"/>
                <a:cs typeface="Calibri"/>
              </a:rPr>
              <a:t>possibles</a:t>
            </a:r>
            <a:r>
              <a:rPr lang="en-US" sz="2400" dirty="0">
                <a:latin typeface="Calibri"/>
                <a:cs typeface="Calibri"/>
              </a:rPr>
              <a:t> pour les </a:t>
            </a:r>
            <a:r>
              <a:rPr lang="en-US" sz="2400" dirty="0" err="1">
                <a:latin typeface="Calibri"/>
                <a:cs typeface="Calibri"/>
              </a:rPr>
              <a:t>éléments</a:t>
            </a:r>
            <a:r>
              <a:rPr lang="en-US" sz="2400" dirty="0">
                <a:latin typeface="Calibri"/>
                <a:cs typeface="Calibri"/>
              </a:rPr>
              <a:t> </a:t>
            </a:r>
            <a:r>
              <a:rPr lang="en-US" sz="2400" dirty="0" err="1">
                <a:latin typeface="Calibri"/>
                <a:cs typeface="Calibri"/>
              </a:rPr>
              <a:t>individuels</a:t>
            </a:r>
            <a:r>
              <a:rPr lang="en-US" sz="2400" dirty="0">
                <a:latin typeface="Calibri"/>
                <a:cs typeface="Calibri"/>
              </a:rPr>
              <a:t> </a:t>
            </a:r>
            <a:r>
              <a:rPr lang="en-US" sz="2400" dirty="0" err="1">
                <a:latin typeface="Calibri"/>
                <a:cs typeface="Calibri"/>
              </a:rPr>
              <a:t>présents</a:t>
            </a:r>
            <a:r>
              <a:rPr lang="en-US" sz="2400" dirty="0">
                <a:latin typeface="Calibri"/>
                <a:cs typeface="Calibri"/>
              </a:rPr>
              <a:t> dans les transactions du jeu de </a:t>
            </a:r>
            <a:r>
              <a:rPr lang="en-US" sz="2400" dirty="0" err="1">
                <a:latin typeface="Calibri"/>
                <a:cs typeface="Calibri"/>
              </a:rPr>
              <a:t>données</a:t>
            </a:r>
            <a:endParaRPr lang="fr-FR" sz="2000" dirty="0">
              <a:latin typeface="Söhne"/>
            </a:endParaRPr>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7" name="Title 6">
            <a:extLst>
              <a:ext uri="{FF2B5EF4-FFF2-40B4-BE49-F238E27FC236}">
                <a16:creationId xmlns:a16="http://schemas.microsoft.com/office/drawing/2014/main" id="{116732FE-B631-3815-0BFB-768DC1FE1A08}"/>
              </a:ext>
            </a:extLst>
          </p:cNvPr>
          <p:cNvSpPr>
            <a:spLocks noGrp="1"/>
          </p:cNvSpPr>
          <p:nvPr>
            <p:ph type="title"/>
          </p:nvPr>
        </p:nvSpPr>
        <p:spPr>
          <a:xfrm>
            <a:off x="2822574" y="408211"/>
            <a:ext cx="8607425" cy="1107996"/>
          </a:xfrm>
        </p:spPr>
        <p:txBody>
          <a:bodyPr/>
          <a:lstStyle/>
          <a:p>
            <a:pPr rtl="0"/>
            <a:r>
              <a:rPr lang="fr-FR" dirty="0"/>
              <a:t>b-</a:t>
            </a:r>
            <a:r>
              <a:rPr lang="en-US" b="1" i="0" dirty="0" err="1">
                <a:effectLst/>
                <a:latin typeface="Söhne"/>
              </a:rPr>
              <a:t>Implémentation</a:t>
            </a:r>
            <a:r>
              <a:rPr lang="en-US" b="1" i="0" dirty="0">
                <a:effectLst/>
                <a:latin typeface="Söhne"/>
              </a:rPr>
              <a:t> de </a:t>
            </a:r>
            <a:r>
              <a:rPr lang="en-US" b="1" i="0" dirty="0" err="1">
                <a:effectLst/>
                <a:latin typeface="Söhne"/>
              </a:rPr>
              <a:t>l'algorithme</a:t>
            </a:r>
            <a:r>
              <a:rPr lang="en-US" b="1" i="0" dirty="0">
                <a:effectLst/>
                <a:latin typeface="Söhne"/>
              </a:rPr>
              <a:t> </a:t>
            </a:r>
            <a:r>
              <a:rPr lang="en-US" b="1" i="0" dirty="0" err="1">
                <a:effectLst/>
                <a:latin typeface="Söhne"/>
              </a:rPr>
              <a:t>Apriori</a:t>
            </a:r>
            <a:r>
              <a:rPr lang="en-US" b="1" i="0" dirty="0">
                <a:effectLst/>
                <a:latin typeface="Söhne"/>
              </a:rPr>
              <a:t>:</a:t>
            </a:r>
            <a:endParaRPr lang="fr-FR" dirty="0"/>
          </a:p>
        </p:txBody>
      </p:sp>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4" name="Picture 3">
            <a:extLst>
              <a:ext uri="{FF2B5EF4-FFF2-40B4-BE49-F238E27FC236}">
                <a16:creationId xmlns:a16="http://schemas.microsoft.com/office/drawing/2014/main" id="{EF78A801-E993-17E8-015B-F506621A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819400"/>
            <a:ext cx="15064017" cy="1752600"/>
          </a:xfrm>
          <a:prstGeom prst="rect">
            <a:avLst/>
          </a:prstGeom>
        </p:spPr>
      </p:pic>
    </p:spTree>
    <p:extLst>
      <p:ext uri="{BB962C8B-B14F-4D97-AF65-F5344CB8AC3E}">
        <p14:creationId xmlns:p14="http://schemas.microsoft.com/office/powerpoint/2010/main" val="2960582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9197" y="390220"/>
            <a:ext cx="3509010" cy="574675"/>
          </a:xfrm>
          <a:prstGeom prst="rect">
            <a:avLst/>
          </a:prstGeom>
        </p:spPr>
        <p:txBody>
          <a:bodyPr vert="horz" wrap="square" lIns="0" tIns="12700" rIns="0" bIns="0" rtlCol="0">
            <a:spAutoFit/>
          </a:bodyPr>
          <a:lstStyle/>
          <a:p>
            <a:pPr marL="12700">
              <a:lnSpc>
                <a:spcPct val="100000"/>
              </a:lnSpc>
              <a:spcBef>
                <a:spcPts val="100"/>
              </a:spcBef>
            </a:pPr>
            <a:r>
              <a:rPr spc="-5" dirty="0"/>
              <a:t>Plan</a:t>
            </a:r>
            <a:r>
              <a:rPr spc="-40" dirty="0"/>
              <a:t> </a:t>
            </a:r>
            <a:r>
              <a:rPr dirty="0"/>
              <a:t>de</a:t>
            </a:r>
            <a:r>
              <a:rPr spc="-15" dirty="0"/>
              <a:t> </a:t>
            </a:r>
            <a:r>
              <a:rPr spc="-5" dirty="0"/>
              <a:t>ce</a:t>
            </a:r>
            <a:r>
              <a:rPr spc="-25" dirty="0"/>
              <a:t> </a:t>
            </a:r>
            <a:r>
              <a:rPr spc="-5" dirty="0"/>
              <a:t>module</a:t>
            </a:r>
          </a:p>
        </p:txBody>
      </p:sp>
      <p:sp>
        <p:nvSpPr>
          <p:cNvPr id="3" name="object 3"/>
          <p:cNvSpPr txBox="1"/>
          <p:nvPr/>
        </p:nvSpPr>
        <p:spPr>
          <a:xfrm>
            <a:off x="3505200" y="1371600"/>
            <a:ext cx="11811000" cy="4543550"/>
          </a:xfrm>
          <a:prstGeom prst="rect">
            <a:avLst/>
          </a:prstGeom>
        </p:spPr>
        <p:txBody>
          <a:bodyPr vert="horz" wrap="square" lIns="0" tIns="110489" rIns="0" bIns="0" rtlCol="0">
            <a:spAutoFit/>
          </a:bodyPr>
          <a:lstStyle/>
          <a:p>
            <a:pPr algn="l"/>
            <a:r>
              <a:rPr lang="fr-FR" sz="2400" b="1" dirty="0">
                <a:solidFill>
                  <a:schemeClr val="tx1"/>
                </a:solidFill>
              </a:rPr>
              <a:t>1. </a:t>
            </a:r>
            <a:r>
              <a:rPr lang="fr-FR" sz="2400" b="1" dirty="0"/>
              <a:t>Généralités</a:t>
            </a:r>
            <a:endParaRPr lang="fr-FR" sz="2400" b="1" dirty="0">
              <a:solidFill>
                <a:schemeClr val="tx1"/>
              </a:solidFill>
            </a:endParaRPr>
          </a:p>
          <a:p>
            <a:pPr algn="l"/>
            <a:endParaRPr lang="fr-FR" sz="2400" dirty="0">
              <a:solidFill>
                <a:schemeClr val="tx1"/>
              </a:solidFill>
            </a:endParaRPr>
          </a:p>
          <a:p>
            <a:pPr algn="l"/>
            <a:r>
              <a:rPr lang="fr-FR" sz="2400" b="1" dirty="0">
                <a:solidFill>
                  <a:schemeClr val="tx1"/>
                </a:solidFill>
              </a:rPr>
              <a:t>2. Concepts de base</a:t>
            </a:r>
          </a:p>
          <a:p>
            <a:pPr algn="l"/>
            <a:endParaRPr lang="fr-FR" sz="2400" b="1" dirty="0">
              <a:solidFill>
                <a:schemeClr val="tx1"/>
              </a:solidFill>
            </a:endParaRPr>
          </a:p>
          <a:p>
            <a:pPr algn="l"/>
            <a:r>
              <a:rPr lang="fr-FR" sz="2400" b="1" dirty="0">
                <a:solidFill>
                  <a:schemeClr val="tx1"/>
                </a:solidFill>
              </a:rPr>
              <a:t>3. Fonctionnement de l'algorithme</a:t>
            </a:r>
          </a:p>
          <a:p>
            <a:pPr algn="l"/>
            <a:endParaRPr lang="fr-FR" sz="2400" b="1" dirty="0"/>
          </a:p>
          <a:p>
            <a:pPr algn="l"/>
            <a:r>
              <a:rPr lang="fr-FR" sz="2400" b="1" dirty="0"/>
              <a:t>4. Applications</a:t>
            </a:r>
          </a:p>
          <a:p>
            <a:pPr algn="l"/>
            <a:endParaRPr lang="fr-FR" sz="2400" b="1" dirty="0"/>
          </a:p>
          <a:p>
            <a:pPr algn="l"/>
            <a:r>
              <a:rPr lang="fr-FR" sz="2400" b="1" dirty="0"/>
              <a:t>5. Avantages et inconvénients</a:t>
            </a:r>
          </a:p>
          <a:p>
            <a:pPr algn="l"/>
            <a:endParaRPr lang="fr-FR" sz="2400" b="1" dirty="0">
              <a:solidFill>
                <a:schemeClr val="tx1"/>
              </a:solidFill>
            </a:endParaRPr>
          </a:p>
          <a:p>
            <a:pPr algn="l"/>
            <a:r>
              <a:rPr lang="fr-FR" sz="2400" dirty="0">
                <a:solidFill>
                  <a:schemeClr val="tx1"/>
                </a:solidFill>
              </a:rPr>
              <a:t> </a:t>
            </a:r>
            <a:r>
              <a:rPr lang="fr-FR" sz="2400" b="1" dirty="0">
                <a:solidFill>
                  <a:schemeClr val="tx1"/>
                </a:solidFill>
              </a:rPr>
              <a:t>6</a:t>
            </a:r>
            <a:r>
              <a:rPr lang="fr-FR" sz="2400" b="1" dirty="0"/>
              <a:t>. Exemple illustratif</a:t>
            </a:r>
            <a:endParaRPr lang="fr-FR" sz="2400" dirty="0">
              <a:solidFill>
                <a:schemeClr val="tx1"/>
              </a:solidFill>
            </a:endParaRPr>
          </a:p>
          <a:p>
            <a:pPr algn="l"/>
            <a:endParaRPr lang="fr-FR" sz="2400" dirty="0">
              <a:solidFill>
                <a:schemeClr val="tx1"/>
              </a:solidFill>
            </a:endParaRPr>
          </a:p>
        </p:txBody>
      </p:sp>
      <p:sp>
        <p:nvSpPr>
          <p:cNvPr id="4" name="object 4"/>
          <p:cNvSpPr txBox="1"/>
          <p:nvPr/>
        </p:nvSpPr>
        <p:spPr>
          <a:xfrm>
            <a:off x="2719197" y="17780"/>
            <a:ext cx="34544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Structures</a:t>
            </a:r>
            <a:r>
              <a:rPr sz="1800" spc="10" dirty="0">
                <a:latin typeface="Calibri"/>
                <a:cs typeface="Calibri"/>
              </a:rPr>
              <a:t> </a:t>
            </a:r>
            <a:r>
              <a:rPr sz="1800" spc="-5" dirty="0">
                <a:latin typeface="Calibri"/>
                <a:cs typeface="Calibri"/>
              </a:rPr>
              <a:t>séquentielles</a:t>
            </a:r>
            <a:r>
              <a:rPr sz="1800" spc="5" dirty="0">
                <a:latin typeface="Calibri"/>
                <a:cs typeface="Calibri"/>
              </a:rPr>
              <a:t> </a:t>
            </a:r>
            <a:r>
              <a:rPr sz="1800" spc="-5" dirty="0">
                <a:latin typeface="Calibri"/>
                <a:cs typeface="Calibri"/>
              </a:rPr>
              <a:t>de</a:t>
            </a:r>
            <a:r>
              <a:rPr sz="1800" dirty="0">
                <a:latin typeface="Calibri"/>
                <a:cs typeface="Calibri"/>
              </a:rPr>
              <a:t> </a:t>
            </a:r>
            <a:r>
              <a:rPr sz="1800" spc="-5" dirty="0">
                <a:latin typeface="Calibri"/>
                <a:cs typeface="Calibri"/>
              </a:rPr>
              <a:t>données.</a:t>
            </a:r>
            <a:endParaRPr sz="1800">
              <a:latin typeface="Calibri"/>
              <a:cs typeface="Calibri"/>
            </a:endParaRPr>
          </a:p>
        </p:txBody>
      </p:sp>
      <p:pic>
        <p:nvPicPr>
          <p:cNvPr id="5" name="object 5"/>
          <p:cNvPicPr/>
          <p:nvPr/>
        </p:nvPicPr>
        <p:blipFill>
          <a:blip r:embed="rId2" cstate="print"/>
          <a:stretch>
            <a:fillRect/>
          </a:stretch>
        </p:blipFill>
        <p:spPr>
          <a:xfrm>
            <a:off x="1645705" y="133087"/>
            <a:ext cx="837104" cy="5444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stretch>
            <a:fillRect/>
          </a:stretch>
        </p:blipFill>
        <p:spPr>
          <a:xfrm>
            <a:off x="1632204" y="190702"/>
            <a:ext cx="955476" cy="978145"/>
          </a:xfrm>
          <a:prstGeom prst="rect">
            <a:avLst/>
          </a:prstGeom>
        </p:spPr>
      </p:pic>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4" name="Picture 3">
            <a:extLst>
              <a:ext uri="{FF2B5EF4-FFF2-40B4-BE49-F238E27FC236}">
                <a16:creationId xmlns:a16="http://schemas.microsoft.com/office/drawing/2014/main" id="{EF85D354-D7A6-2199-AC1E-E2F17591E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9250"/>
            <a:ext cx="17864721" cy="4915683"/>
          </a:xfrm>
          <a:prstGeom prst="rect">
            <a:avLst/>
          </a:prstGeom>
        </p:spPr>
      </p:pic>
      <p:sp>
        <p:nvSpPr>
          <p:cNvPr id="6" name="object 3">
            <a:extLst>
              <a:ext uri="{FF2B5EF4-FFF2-40B4-BE49-F238E27FC236}">
                <a16:creationId xmlns:a16="http://schemas.microsoft.com/office/drawing/2014/main" id="{83886349-B96F-93F8-BF8C-B8CDC93E5172}"/>
              </a:ext>
            </a:extLst>
          </p:cNvPr>
          <p:cNvSpPr txBox="1"/>
          <p:nvPr/>
        </p:nvSpPr>
        <p:spPr>
          <a:xfrm>
            <a:off x="457200" y="1203228"/>
            <a:ext cx="11091545" cy="752129"/>
          </a:xfrm>
          <a:prstGeom prst="rect">
            <a:avLst/>
          </a:prstGeom>
        </p:spPr>
        <p:txBody>
          <a:bodyPr vert="horz" wrap="square" lIns="0" tIns="13335" rIns="0" bIns="0" rtlCol="0">
            <a:spAutoFit/>
          </a:bodyPr>
          <a:lstStyle/>
          <a:p>
            <a:pPr algn="l">
              <a:buFont typeface="Arial" panose="020B0604020202020204" pitchFamily="34" charset="0"/>
              <a:buChar char="•"/>
            </a:pPr>
            <a:r>
              <a:rPr lang="en-US" sz="2400" dirty="0" err="1">
                <a:latin typeface="Calibri"/>
                <a:cs typeface="Calibri"/>
              </a:rPr>
              <a:t>Cette</a:t>
            </a:r>
            <a:r>
              <a:rPr lang="en-US" sz="2400" dirty="0">
                <a:latin typeface="Calibri"/>
                <a:cs typeface="Calibri"/>
              </a:rPr>
              <a:t> </a:t>
            </a:r>
            <a:r>
              <a:rPr lang="en-US" sz="2400" dirty="0" err="1">
                <a:latin typeface="Calibri"/>
                <a:cs typeface="Calibri"/>
              </a:rPr>
              <a:t>fonction</a:t>
            </a:r>
            <a:r>
              <a:rPr lang="en-US" sz="2400" dirty="0">
                <a:latin typeface="Calibri"/>
                <a:cs typeface="Calibri"/>
              </a:rPr>
              <a:t> </a:t>
            </a:r>
            <a:r>
              <a:rPr lang="en-US" sz="2400" dirty="0" err="1">
                <a:latin typeface="Calibri"/>
                <a:cs typeface="Calibri"/>
              </a:rPr>
              <a:t>filtre</a:t>
            </a:r>
            <a:r>
              <a:rPr lang="en-US" sz="2400" dirty="0">
                <a:latin typeface="Calibri"/>
                <a:cs typeface="Calibri"/>
              </a:rPr>
              <a:t> les </a:t>
            </a:r>
            <a:r>
              <a:rPr lang="en-US" sz="2400" dirty="0" err="1">
                <a:latin typeface="Calibri"/>
                <a:cs typeface="Calibri"/>
              </a:rPr>
              <a:t>candidats</a:t>
            </a:r>
            <a:r>
              <a:rPr lang="en-US" sz="2400" dirty="0">
                <a:latin typeface="Calibri"/>
                <a:cs typeface="Calibri"/>
              </a:rPr>
              <a:t> </a:t>
            </a:r>
            <a:r>
              <a:rPr lang="en-US" sz="2400" dirty="0" err="1">
                <a:latin typeface="Calibri"/>
                <a:cs typeface="Calibri"/>
              </a:rPr>
              <a:t>en</a:t>
            </a:r>
            <a:r>
              <a:rPr lang="en-US" sz="2400" dirty="0">
                <a:latin typeface="Calibri"/>
                <a:cs typeface="Calibri"/>
              </a:rPr>
              <a:t> ne </a:t>
            </a:r>
            <a:r>
              <a:rPr lang="en-US" sz="2400" dirty="0" err="1">
                <a:latin typeface="Calibri"/>
                <a:cs typeface="Calibri"/>
              </a:rPr>
              <a:t>conservant</a:t>
            </a:r>
            <a:r>
              <a:rPr lang="en-US" sz="2400" dirty="0">
                <a:latin typeface="Calibri"/>
                <a:cs typeface="Calibri"/>
              </a:rPr>
              <a:t> que </a:t>
            </a:r>
            <a:r>
              <a:rPr lang="en-US" sz="2400" dirty="0" err="1">
                <a:latin typeface="Calibri"/>
                <a:cs typeface="Calibri"/>
              </a:rPr>
              <a:t>ceux</a:t>
            </a:r>
            <a:r>
              <a:rPr lang="en-US" sz="2400" dirty="0">
                <a:latin typeface="Calibri"/>
                <a:cs typeface="Calibri"/>
              </a:rPr>
              <a:t> qui </a:t>
            </a:r>
            <a:r>
              <a:rPr lang="en-US" sz="2400" dirty="0" err="1">
                <a:latin typeface="Calibri"/>
                <a:cs typeface="Calibri"/>
              </a:rPr>
              <a:t>ont</a:t>
            </a:r>
            <a:r>
              <a:rPr lang="en-US" sz="2400" dirty="0">
                <a:latin typeface="Calibri"/>
                <a:cs typeface="Calibri"/>
              </a:rPr>
              <a:t> un support </a:t>
            </a:r>
            <a:r>
              <a:rPr lang="en-US" sz="2400" dirty="0" err="1">
                <a:latin typeface="Calibri"/>
                <a:cs typeface="Calibri"/>
              </a:rPr>
              <a:t>supérieur</a:t>
            </a:r>
            <a:r>
              <a:rPr lang="en-US" sz="2400" dirty="0">
                <a:latin typeface="Calibri"/>
                <a:cs typeface="Calibri"/>
              </a:rPr>
              <a:t> </a:t>
            </a:r>
            <a:r>
              <a:rPr lang="en-US" sz="2400" dirty="0" err="1">
                <a:latin typeface="Calibri"/>
                <a:cs typeface="Calibri"/>
              </a:rPr>
              <a:t>ou</a:t>
            </a:r>
            <a:r>
              <a:rPr lang="en-US" sz="2400" dirty="0">
                <a:latin typeface="Calibri"/>
                <a:cs typeface="Calibri"/>
              </a:rPr>
              <a:t> </a:t>
            </a:r>
            <a:r>
              <a:rPr lang="en-US" sz="2400" dirty="0" err="1">
                <a:latin typeface="Calibri"/>
                <a:cs typeface="Calibri"/>
              </a:rPr>
              <a:t>égal</a:t>
            </a:r>
            <a:r>
              <a:rPr lang="en-US" sz="2400" dirty="0">
                <a:latin typeface="Calibri"/>
                <a:cs typeface="Calibri"/>
              </a:rPr>
              <a:t> au </a:t>
            </a:r>
            <a:r>
              <a:rPr lang="en-US" sz="2400" dirty="0" err="1">
                <a:latin typeface="Calibri"/>
                <a:cs typeface="Calibri"/>
              </a:rPr>
              <a:t>seuil</a:t>
            </a:r>
            <a:r>
              <a:rPr lang="en-US" sz="2400" dirty="0">
                <a:latin typeface="Calibri"/>
                <a:cs typeface="Calibri"/>
              </a:rPr>
              <a:t> minimum </a:t>
            </a:r>
            <a:r>
              <a:rPr lang="en-US" sz="2400" dirty="0" err="1">
                <a:latin typeface="Calibri"/>
                <a:cs typeface="Calibri"/>
              </a:rPr>
              <a:t>spécifié</a:t>
            </a:r>
            <a:r>
              <a:rPr lang="en-US" sz="2400" dirty="0">
                <a:latin typeface="Calibri"/>
                <a:cs typeface="Calibri"/>
              </a:rPr>
              <a:t>:</a:t>
            </a:r>
            <a:endParaRPr lang="fr-FR" sz="2000" dirty="0">
              <a:latin typeface="Söhne"/>
            </a:endParaRPr>
          </a:p>
        </p:txBody>
      </p:sp>
      <p:sp>
        <p:nvSpPr>
          <p:cNvPr id="12" name="Title 6">
            <a:extLst>
              <a:ext uri="{FF2B5EF4-FFF2-40B4-BE49-F238E27FC236}">
                <a16:creationId xmlns:a16="http://schemas.microsoft.com/office/drawing/2014/main" id="{24939BA3-52A9-0384-2DE9-BCDA02C40665}"/>
              </a:ext>
            </a:extLst>
          </p:cNvPr>
          <p:cNvSpPr>
            <a:spLocks noGrp="1"/>
          </p:cNvSpPr>
          <p:nvPr>
            <p:ph type="title"/>
          </p:nvPr>
        </p:nvSpPr>
        <p:spPr>
          <a:xfrm>
            <a:off x="2822574" y="408211"/>
            <a:ext cx="8607425" cy="1107996"/>
          </a:xfrm>
        </p:spPr>
        <p:txBody>
          <a:bodyPr/>
          <a:lstStyle/>
          <a:p>
            <a:pPr rtl="0"/>
            <a:r>
              <a:rPr lang="fr-FR" dirty="0"/>
              <a:t>b-</a:t>
            </a:r>
            <a:r>
              <a:rPr lang="en-US" b="1" i="0" dirty="0" err="1">
                <a:effectLst/>
                <a:latin typeface="Söhne"/>
              </a:rPr>
              <a:t>Implémentation</a:t>
            </a:r>
            <a:r>
              <a:rPr lang="en-US" b="1" i="0" dirty="0">
                <a:effectLst/>
                <a:latin typeface="Söhne"/>
              </a:rPr>
              <a:t> de </a:t>
            </a:r>
            <a:r>
              <a:rPr lang="en-US" b="1" i="0" dirty="0" err="1">
                <a:effectLst/>
                <a:latin typeface="Söhne"/>
              </a:rPr>
              <a:t>l'algorithme</a:t>
            </a:r>
            <a:r>
              <a:rPr lang="en-US" b="1" i="0" dirty="0">
                <a:effectLst/>
                <a:latin typeface="Söhne"/>
              </a:rPr>
              <a:t> </a:t>
            </a:r>
            <a:r>
              <a:rPr lang="en-US" b="1" i="0" dirty="0" err="1">
                <a:effectLst/>
                <a:latin typeface="Söhne"/>
              </a:rPr>
              <a:t>Apriori</a:t>
            </a:r>
            <a:r>
              <a:rPr lang="en-US" b="1" i="0" dirty="0">
                <a:effectLst/>
                <a:latin typeface="Söhne"/>
              </a:rPr>
              <a:t>:</a:t>
            </a:r>
            <a:endParaRPr lang="fr-FR" dirty="0"/>
          </a:p>
        </p:txBody>
      </p:sp>
    </p:spTree>
    <p:extLst>
      <p:ext uri="{BB962C8B-B14F-4D97-AF65-F5344CB8AC3E}">
        <p14:creationId xmlns:p14="http://schemas.microsoft.com/office/powerpoint/2010/main" val="268966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stretch>
            <a:fillRect/>
          </a:stretch>
        </p:blipFill>
        <p:spPr>
          <a:xfrm>
            <a:off x="1632204" y="190702"/>
            <a:ext cx="955476" cy="978145"/>
          </a:xfrm>
          <a:prstGeom prst="rect">
            <a:avLst/>
          </a:prstGeom>
        </p:spPr>
      </p:pic>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sp>
        <p:nvSpPr>
          <p:cNvPr id="12" name="Title 6">
            <a:extLst>
              <a:ext uri="{FF2B5EF4-FFF2-40B4-BE49-F238E27FC236}">
                <a16:creationId xmlns:a16="http://schemas.microsoft.com/office/drawing/2014/main" id="{24939BA3-52A9-0384-2DE9-BCDA02C40665}"/>
              </a:ext>
            </a:extLst>
          </p:cNvPr>
          <p:cNvSpPr>
            <a:spLocks noGrp="1"/>
          </p:cNvSpPr>
          <p:nvPr>
            <p:ph type="title"/>
          </p:nvPr>
        </p:nvSpPr>
        <p:spPr>
          <a:xfrm>
            <a:off x="2822574" y="408211"/>
            <a:ext cx="8607425" cy="1107996"/>
          </a:xfrm>
        </p:spPr>
        <p:txBody>
          <a:bodyPr/>
          <a:lstStyle/>
          <a:p>
            <a:pPr rtl="0"/>
            <a:r>
              <a:rPr lang="fr-FR" dirty="0"/>
              <a:t>b-</a:t>
            </a:r>
            <a:r>
              <a:rPr lang="en-US" b="1" i="0" dirty="0" err="1">
                <a:effectLst/>
                <a:latin typeface="Söhne"/>
              </a:rPr>
              <a:t>Implémentation</a:t>
            </a:r>
            <a:r>
              <a:rPr lang="en-US" b="1" i="0" dirty="0">
                <a:effectLst/>
                <a:latin typeface="Söhne"/>
              </a:rPr>
              <a:t> de </a:t>
            </a:r>
            <a:r>
              <a:rPr lang="en-US" b="1" i="0" dirty="0" err="1">
                <a:effectLst/>
                <a:latin typeface="Söhne"/>
              </a:rPr>
              <a:t>l'algorithme</a:t>
            </a:r>
            <a:r>
              <a:rPr lang="en-US" b="1" i="0" dirty="0">
                <a:effectLst/>
                <a:latin typeface="Söhne"/>
              </a:rPr>
              <a:t> </a:t>
            </a:r>
            <a:r>
              <a:rPr lang="en-US" b="1" i="0" dirty="0" err="1">
                <a:effectLst/>
                <a:latin typeface="Söhne"/>
              </a:rPr>
              <a:t>Apriori</a:t>
            </a:r>
            <a:r>
              <a:rPr lang="en-US" b="1" i="0" dirty="0">
                <a:effectLst/>
                <a:latin typeface="Söhne"/>
              </a:rPr>
              <a:t>:</a:t>
            </a:r>
            <a:endParaRPr lang="fr-FR" dirty="0"/>
          </a:p>
        </p:txBody>
      </p:sp>
      <p:pic>
        <p:nvPicPr>
          <p:cNvPr id="3" name="Picture 2">
            <a:extLst>
              <a:ext uri="{FF2B5EF4-FFF2-40B4-BE49-F238E27FC236}">
                <a16:creationId xmlns:a16="http://schemas.microsoft.com/office/drawing/2014/main" id="{2659CDD6-AD68-2B38-3A65-29A759279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42" y="2494617"/>
            <a:ext cx="17530142" cy="2686983"/>
          </a:xfrm>
          <a:prstGeom prst="rect">
            <a:avLst/>
          </a:prstGeom>
        </p:spPr>
      </p:pic>
    </p:spTree>
    <p:extLst>
      <p:ext uri="{BB962C8B-B14F-4D97-AF65-F5344CB8AC3E}">
        <p14:creationId xmlns:p14="http://schemas.microsoft.com/office/powerpoint/2010/main" val="2969546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stretch>
            <a:fillRect/>
          </a:stretch>
        </p:blipFill>
        <p:spPr>
          <a:xfrm>
            <a:off x="1632204" y="190702"/>
            <a:ext cx="955476" cy="978145"/>
          </a:xfrm>
          <a:prstGeom prst="rect">
            <a:avLst/>
          </a:prstGeom>
        </p:spPr>
      </p:pic>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sp>
        <p:nvSpPr>
          <p:cNvPr id="6" name="object 3">
            <a:extLst>
              <a:ext uri="{FF2B5EF4-FFF2-40B4-BE49-F238E27FC236}">
                <a16:creationId xmlns:a16="http://schemas.microsoft.com/office/drawing/2014/main" id="{83886349-B96F-93F8-BF8C-B8CDC93E5172}"/>
              </a:ext>
            </a:extLst>
          </p:cNvPr>
          <p:cNvSpPr txBox="1"/>
          <p:nvPr/>
        </p:nvSpPr>
        <p:spPr>
          <a:xfrm>
            <a:off x="457200" y="1203228"/>
            <a:ext cx="11091545" cy="382797"/>
          </a:xfrm>
          <a:prstGeom prst="rect">
            <a:avLst/>
          </a:prstGeom>
        </p:spPr>
        <p:txBody>
          <a:bodyPr vert="horz" wrap="square" lIns="0" tIns="13335" rIns="0" bIns="0" rtlCol="0">
            <a:spAutoFit/>
          </a:bodyPr>
          <a:lstStyle/>
          <a:p>
            <a:pPr algn="l">
              <a:buFont typeface="Arial" panose="020B0604020202020204" pitchFamily="34" charset="0"/>
              <a:buChar char="•"/>
            </a:pPr>
            <a:r>
              <a:rPr lang="en-US" sz="2400" dirty="0">
                <a:latin typeface="Calibri"/>
                <a:cs typeface="Calibri"/>
              </a:rPr>
              <a:t>Definition des variables:</a:t>
            </a:r>
            <a:endParaRPr lang="fr-FR" sz="2000" dirty="0">
              <a:latin typeface="Söhne"/>
            </a:endParaRPr>
          </a:p>
        </p:txBody>
      </p:sp>
      <p:sp>
        <p:nvSpPr>
          <p:cNvPr id="12" name="Title 6">
            <a:extLst>
              <a:ext uri="{FF2B5EF4-FFF2-40B4-BE49-F238E27FC236}">
                <a16:creationId xmlns:a16="http://schemas.microsoft.com/office/drawing/2014/main" id="{24939BA3-52A9-0384-2DE9-BCDA02C40665}"/>
              </a:ext>
            </a:extLst>
          </p:cNvPr>
          <p:cNvSpPr>
            <a:spLocks noGrp="1"/>
          </p:cNvSpPr>
          <p:nvPr>
            <p:ph type="title"/>
          </p:nvPr>
        </p:nvSpPr>
        <p:spPr>
          <a:xfrm>
            <a:off x="2822574" y="408211"/>
            <a:ext cx="8607425" cy="553998"/>
          </a:xfrm>
        </p:spPr>
        <p:txBody>
          <a:bodyPr/>
          <a:lstStyle/>
          <a:p>
            <a:pPr rtl="0"/>
            <a:r>
              <a:rPr lang="fr-FR" dirty="0"/>
              <a:t>c-</a:t>
            </a:r>
            <a:r>
              <a:rPr lang="en-US" b="1" i="0" dirty="0">
                <a:effectLst/>
                <a:latin typeface="Söhne"/>
              </a:rPr>
              <a:t>Extraction des </a:t>
            </a:r>
            <a:r>
              <a:rPr lang="en-US" b="1" i="0" dirty="0" err="1">
                <a:effectLst/>
                <a:latin typeface="Söhne"/>
              </a:rPr>
              <a:t>règles</a:t>
            </a:r>
            <a:r>
              <a:rPr lang="en-US" b="1" i="0" dirty="0">
                <a:effectLst/>
                <a:latin typeface="Söhne"/>
              </a:rPr>
              <a:t> </a:t>
            </a:r>
            <a:r>
              <a:rPr lang="en-US" b="1" i="0" dirty="0" err="1">
                <a:effectLst/>
                <a:latin typeface="Söhne"/>
              </a:rPr>
              <a:t>d'association</a:t>
            </a:r>
            <a:r>
              <a:rPr lang="en-US" b="1" i="0" dirty="0">
                <a:effectLst/>
                <a:latin typeface="Söhne"/>
              </a:rPr>
              <a:t>:</a:t>
            </a:r>
            <a:endParaRPr lang="fr-FR" dirty="0"/>
          </a:p>
        </p:txBody>
      </p:sp>
      <p:pic>
        <p:nvPicPr>
          <p:cNvPr id="9" name="Picture 8">
            <a:extLst>
              <a:ext uri="{FF2B5EF4-FFF2-40B4-BE49-F238E27FC236}">
                <a16:creationId xmlns:a16="http://schemas.microsoft.com/office/drawing/2014/main" id="{C5AD9283-BCCA-42B3-CAB2-993594A5D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94371"/>
            <a:ext cx="19997712" cy="1753829"/>
          </a:xfrm>
          <a:prstGeom prst="rect">
            <a:avLst/>
          </a:prstGeom>
        </p:spPr>
      </p:pic>
    </p:spTree>
    <p:extLst>
      <p:ext uri="{BB962C8B-B14F-4D97-AF65-F5344CB8AC3E}">
        <p14:creationId xmlns:p14="http://schemas.microsoft.com/office/powerpoint/2010/main" val="2549973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stretch>
            <a:fillRect/>
          </a:stretch>
        </p:blipFill>
        <p:spPr>
          <a:xfrm>
            <a:off x="1632204" y="190702"/>
            <a:ext cx="955476" cy="978145"/>
          </a:xfrm>
          <a:prstGeom prst="rect">
            <a:avLst/>
          </a:prstGeom>
        </p:spPr>
      </p:pic>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sp>
        <p:nvSpPr>
          <p:cNvPr id="12" name="Title 6">
            <a:extLst>
              <a:ext uri="{FF2B5EF4-FFF2-40B4-BE49-F238E27FC236}">
                <a16:creationId xmlns:a16="http://schemas.microsoft.com/office/drawing/2014/main" id="{24939BA3-52A9-0384-2DE9-BCDA02C40665}"/>
              </a:ext>
            </a:extLst>
          </p:cNvPr>
          <p:cNvSpPr>
            <a:spLocks noGrp="1"/>
          </p:cNvSpPr>
          <p:nvPr>
            <p:ph type="title"/>
          </p:nvPr>
        </p:nvSpPr>
        <p:spPr>
          <a:xfrm>
            <a:off x="2822574" y="408211"/>
            <a:ext cx="8607425" cy="553998"/>
          </a:xfrm>
        </p:spPr>
        <p:txBody>
          <a:bodyPr/>
          <a:lstStyle/>
          <a:p>
            <a:pPr rtl="0"/>
            <a:r>
              <a:rPr lang="fr-FR" dirty="0"/>
              <a:t>c-</a:t>
            </a:r>
            <a:r>
              <a:rPr lang="en-US" b="1" i="0" dirty="0">
                <a:effectLst/>
                <a:latin typeface="Söhne"/>
              </a:rPr>
              <a:t>Extraction des </a:t>
            </a:r>
            <a:r>
              <a:rPr lang="en-US" b="1" i="0" dirty="0" err="1">
                <a:effectLst/>
                <a:latin typeface="Söhne"/>
              </a:rPr>
              <a:t>règles</a:t>
            </a:r>
            <a:r>
              <a:rPr lang="en-US" b="1" i="0" dirty="0">
                <a:effectLst/>
                <a:latin typeface="Söhne"/>
              </a:rPr>
              <a:t> </a:t>
            </a:r>
            <a:r>
              <a:rPr lang="en-US" b="1" i="0" dirty="0" err="1">
                <a:effectLst/>
                <a:latin typeface="Söhne"/>
              </a:rPr>
              <a:t>d'association</a:t>
            </a:r>
            <a:r>
              <a:rPr lang="en-US" b="1" i="0" dirty="0">
                <a:effectLst/>
                <a:latin typeface="Söhne"/>
              </a:rPr>
              <a:t>:</a:t>
            </a:r>
            <a:endParaRPr lang="fr-FR" dirty="0"/>
          </a:p>
        </p:txBody>
      </p:sp>
      <p:pic>
        <p:nvPicPr>
          <p:cNvPr id="4" name="Picture 3">
            <a:extLst>
              <a:ext uri="{FF2B5EF4-FFF2-40B4-BE49-F238E27FC236}">
                <a16:creationId xmlns:a16="http://schemas.microsoft.com/office/drawing/2014/main" id="{34378887-832C-1D14-83B0-52F9768B2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7" y="2387601"/>
            <a:ext cx="13581788" cy="3423663"/>
          </a:xfrm>
          <a:prstGeom prst="rect">
            <a:avLst/>
          </a:prstGeom>
        </p:spPr>
      </p:pic>
    </p:spTree>
    <p:extLst>
      <p:ext uri="{BB962C8B-B14F-4D97-AF65-F5344CB8AC3E}">
        <p14:creationId xmlns:p14="http://schemas.microsoft.com/office/powerpoint/2010/main" val="3293058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stretch>
            <a:fillRect/>
          </a:stretch>
        </p:blipFill>
        <p:spPr>
          <a:xfrm>
            <a:off x="1632204" y="190702"/>
            <a:ext cx="955476" cy="978145"/>
          </a:xfrm>
          <a:prstGeom prst="rect">
            <a:avLst/>
          </a:prstGeom>
        </p:spPr>
      </p:pic>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sp>
        <p:nvSpPr>
          <p:cNvPr id="12" name="Title 6">
            <a:extLst>
              <a:ext uri="{FF2B5EF4-FFF2-40B4-BE49-F238E27FC236}">
                <a16:creationId xmlns:a16="http://schemas.microsoft.com/office/drawing/2014/main" id="{24939BA3-52A9-0384-2DE9-BCDA02C40665}"/>
              </a:ext>
            </a:extLst>
          </p:cNvPr>
          <p:cNvSpPr>
            <a:spLocks noGrp="1"/>
          </p:cNvSpPr>
          <p:nvPr>
            <p:ph type="title"/>
          </p:nvPr>
        </p:nvSpPr>
        <p:spPr>
          <a:xfrm>
            <a:off x="2822574" y="408211"/>
            <a:ext cx="8607425" cy="553998"/>
          </a:xfrm>
        </p:spPr>
        <p:txBody>
          <a:bodyPr/>
          <a:lstStyle/>
          <a:p>
            <a:pPr rtl="0"/>
            <a:r>
              <a:rPr lang="fr-FR" dirty="0"/>
              <a:t>c-</a:t>
            </a:r>
            <a:r>
              <a:rPr lang="en-US" b="1" i="0" dirty="0">
                <a:effectLst/>
                <a:latin typeface="Söhne"/>
              </a:rPr>
              <a:t>Extraction des </a:t>
            </a:r>
            <a:r>
              <a:rPr lang="en-US" b="1" i="0" dirty="0" err="1">
                <a:effectLst/>
                <a:latin typeface="Söhne"/>
              </a:rPr>
              <a:t>règles</a:t>
            </a:r>
            <a:r>
              <a:rPr lang="en-US" b="1" i="0" dirty="0">
                <a:effectLst/>
                <a:latin typeface="Söhne"/>
              </a:rPr>
              <a:t> </a:t>
            </a:r>
            <a:r>
              <a:rPr lang="en-US" b="1" i="0" dirty="0" err="1">
                <a:effectLst/>
                <a:latin typeface="Söhne"/>
              </a:rPr>
              <a:t>d'association</a:t>
            </a:r>
            <a:r>
              <a:rPr lang="en-US" b="1" i="0" dirty="0">
                <a:effectLst/>
                <a:latin typeface="Söhne"/>
              </a:rPr>
              <a:t>:</a:t>
            </a:r>
            <a:endParaRPr lang="fr-FR" dirty="0"/>
          </a:p>
        </p:txBody>
      </p:sp>
      <p:pic>
        <p:nvPicPr>
          <p:cNvPr id="3" name="Picture 2">
            <a:extLst>
              <a:ext uri="{FF2B5EF4-FFF2-40B4-BE49-F238E27FC236}">
                <a16:creationId xmlns:a16="http://schemas.microsoft.com/office/drawing/2014/main" id="{8F7B1D07-4667-892F-C79F-F04BE3EBF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289" y="2563546"/>
            <a:ext cx="11171523" cy="542616"/>
          </a:xfrm>
          <a:prstGeom prst="rect">
            <a:avLst/>
          </a:prstGeom>
        </p:spPr>
      </p:pic>
      <p:pic>
        <p:nvPicPr>
          <p:cNvPr id="9" name="Picture 8">
            <a:extLst>
              <a:ext uri="{FF2B5EF4-FFF2-40B4-BE49-F238E27FC236}">
                <a16:creationId xmlns:a16="http://schemas.microsoft.com/office/drawing/2014/main" id="{4CE9A9D3-2752-1454-1CDE-84AC4F64A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222" y="3204486"/>
            <a:ext cx="11171523" cy="542616"/>
          </a:xfrm>
          <a:prstGeom prst="rect">
            <a:avLst/>
          </a:prstGeom>
        </p:spPr>
      </p:pic>
      <p:pic>
        <p:nvPicPr>
          <p:cNvPr id="11" name="Picture 10">
            <a:extLst>
              <a:ext uri="{FF2B5EF4-FFF2-40B4-BE49-F238E27FC236}">
                <a16:creationId xmlns:a16="http://schemas.microsoft.com/office/drawing/2014/main" id="{D5DFB74D-2855-6934-9ACE-DE24AA2CAA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288" y="4002892"/>
            <a:ext cx="11171523" cy="542616"/>
          </a:xfrm>
          <a:prstGeom prst="rect">
            <a:avLst/>
          </a:prstGeom>
        </p:spPr>
      </p:pic>
      <p:pic>
        <p:nvPicPr>
          <p:cNvPr id="14" name="Picture 13">
            <a:extLst>
              <a:ext uri="{FF2B5EF4-FFF2-40B4-BE49-F238E27FC236}">
                <a16:creationId xmlns:a16="http://schemas.microsoft.com/office/drawing/2014/main" id="{FE3D6C14-3887-B707-395E-180DC5C939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288" y="4801298"/>
            <a:ext cx="11095901" cy="380302"/>
          </a:xfrm>
          <a:prstGeom prst="rect">
            <a:avLst/>
          </a:prstGeom>
        </p:spPr>
      </p:pic>
    </p:spTree>
    <p:extLst>
      <p:ext uri="{BB962C8B-B14F-4D97-AF65-F5344CB8AC3E}">
        <p14:creationId xmlns:p14="http://schemas.microsoft.com/office/powerpoint/2010/main" val="2748999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stretch>
            <a:fillRect/>
          </a:stretch>
        </p:blipFill>
        <p:spPr>
          <a:xfrm>
            <a:off x="1632204" y="190702"/>
            <a:ext cx="955476" cy="978145"/>
          </a:xfrm>
          <a:prstGeom prst="rect">
            <a:avLst/>
          </a:prstGeom>
        </p:spPr>
      </p:pic>
      <p:sp>
        <p:nvSpPr>
          <p:cNvPr id="7" name="Title 6">
            <a:extLst>
              <a:ext uri="{FF2B5EF4-FFF2-40B4-BE49-F238E27FC236}">
                <a16:creationId xmlns:a16="http://schemas.microsoft.com/office/drawing/2014/main" id="{116732FE-B631-3815-0BFB-768DC1FE1A08}"/>
              </a:ext>
            </a:extLst>
          </p:cNvPr>
          <p:cNvSpPr>
            <a:spLocks noGrp="1"/>
          </p:cNvSpPr>
          <p:nvPr>
            <p:ph type="title"/>
          </p:nvPr>
        </p:nvSpPr>
        <p:spPr>
          <a:xfrm>
            <a:off x="2822575" y="408211"/>
            <a:ext cx="7888224" cy="553998"/>
          </a:xfrm>
        </p:spPr>
        <p:txBody>
          <a:bodyPr/>
          <a:lstStyle/>
          <a:p>
            <a:pPr rtl="0"/>
            <a:r>
              <a:rPr lang="fr-FR" dirty="0"/>
              <a:t>d-</a:t>
            </a:r>
            <a:r>
              <a:rPr lang="en-US" b="1" i="0" dirty="0">
                <a:effectLst/>
                <a:latin typeface="Söhne"/>
              </a:rPr>
              <a:t>application de </a:t>
            </a:r>
            <a:r>
              <a:rPr lang="en-US" b="1" i="0" dirty="0" err="1">
                <a:effectLst/>
                <a:latin typeface="Söhne"/>
              </a:rPr>
              <a:t>l'algorithme</a:t>
            </a:r>
            <a:r>
              <a:rPr lang="en-US" dirty="0">
                <a:latin typeface="Söhne"/>
              </a:rPr>
              <a:t> </a:t>
            </a:r>
            <a:r>
              <a:rPr lang="en-US" b="1" i="0" dirty="0">
                <a:effectLst/>
                <a:latin typeface="Söhne"/>
              </a:rPr>
              <a:t>:</a:t>
            </a:r>
            <a:endParaRPr lang="fr-FR" dirty="0"/>
          </a:p>
        </p:txBody>
      </p:sp>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10" name="Picture 9">
            <a:extLst>
              <a:ext uri="{FF2B5EF4-FFF2-40B4-BE49-F238E27FC236}">
                <a16:creationId xmlns:a16="http://schemas.microsoft.com/office/drawing/2014/main" id="{83C0F83F-84DF-C551-DA67-AFE4DDA25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50176"/>
            <a:ext cx="15102198" cy="4216652"/>
          </a:xfrm>
          <a:prstGeom prst="rect">
            <a:avLst/>
          </a:prstGeom>
        </p:spPr>
      </p:pic>
    </p:spTree>
    <p:extLst>
      <p:ext uri="{BB962C8B-B14F-4D97-AF65-F5344CB8AC3E}">
        <p14:creationId xmlns:p14="http://schemas.microsoft.com/office/powerpoint/2010/main" val="2850116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stretch>
            <a:fillRect/>
          </a:stretch>
        </p:blipFill>
        <p:spPr>
          <a:xfrm>
            <a:off x="1632204" y="190702"/>
            <a:ext cx="955476" cy="978145"/>
          </a:xfrm>
          <a:prstGeom prst="rect">
            <a:avLst/>
          </a:prstGeom>
        </p:spPr>
      </p:pic>
      <p:sp>
        <p:nvSpPr>
          <p:cNvPr id="7" name="Title 6">
            <a:extLst>
              <a:ext uri="{FF2B5EF4-FFF2-40B4-BE49-F238E27FC236}">
                <a16:creationId xmlns:a16="http://schemas.microsoft.com/office/drawing/2014/main" id="{116732FE-B631-3815-0BFB-768DC1FE1A08}"/>
              </a:ext>
            </a:extLst>
          </p:cNvPr>
          <p:cNvSpPr>
            <a:spLocks noGrp="1"/>
          </p:cNvSpPr>
          <p:nvPr>
            <p:ph type="title"/>
          </p:nvPr>
        </p:nvSpPr>
        <p:spPr>
          <a:xfrm>
            <a:off x="2822575" y="408211"/>
            <a:ext cx="7888224" cy="553998"/>
          </a:xfrm>
        </p:spPr>
        <p:txBody>
          <a:bodyPr/>
          <a:lstStyle/>
          <a:p>
            <a:pPr rtl="0"/>
            <a:r>
              <a:rPr lang="fr-FR" dirty="0"/>
              <a:t>d-</a:t>
            </a:r>
            <a:r>
              <a:rPr lang="en-US" b="1" i="0" dirty="0">
                <a:effectLst/>
                <a:latin typeface="Söhne"/>
              </a:rPr>
              <a:t>application de </a:t>
            </a:r>
            <a:r>
              <a:rPr lang="en-US" b="1" i="0" dirty="0" err="1">
                <a:effectLst/>
                <a:latin typeface="Söhne"/>
              </a:rPr>
              <a:t>l'algorithme</a:t>
            </a:r>
            <a:r>
              <a:rPr lang="en-US" dirty="0">
                <a:latin typeface="Söhne"/>
              </a:rPr>
              <a:t> </a:t>
            </a:r>
            <a:r>
              <a:rPr lang="en-US" b="1" i="0" dirty="0">
                <a:effectLst/>
                <a:latin typeface="Söhne"/>
              </a:rPr>
              <a:t>:</a:t>
            </a:r>
            <a:endParaRPr lang="fr-FR" dirty="0"/>
          </a:p>
        </p:txBody>
      </p:sp>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4" name="Picture 3">
            <a:extLst>
              <a:ext uri="{FF2B5EF4-FFF2-40B4-BE49-F238E27FC236}">
                <a16:creationId xmlns:a16="http://schemas.microsoft.com/office/drawing/2014/main" id="{E7ED8B84-4A55-1612-3BDD-856640FF3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13258"/>
            <a:ext cx="20794132" cy="754626"/>
          </a:xfrm>
          <a:prstGeom prst="rect">
            <a:avLst/>
          </a:prstGeom>
        </p:spPr>
      </p:pic>
    </p:spTree>
    <p:extLst>
      <p:ext uri="{BB962C8B-B14F-4D97-AF65-F5344CB8AC3E}">
        <p14:creationId xmlns:p14="http://schemas.microsoft.com/office/powerpoint/2010/main" val="1299858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0227" y="1371600"/>
            <a:ext cx="11091545" cy="752129"/>
          </a:xfrm>
          <a:prstGeom prst="rect">
            <a:avLst/>
          </a:prstGeom>
        </p:spPr>
        <p:txBody>
          <a:bodyPr vert="horz" wrap="square" lIns="0" tIns="13335" rIns="0" bIns="0" rtlCol="0">
            <a:spAutoFit/>
          </a:bodyPr>
          <a:lstStyle/>
          <a:p>
            <a:pPr algn="l"/>
            <a:r>
              <a:rPr lang="en-US" sz="2400" b="0" i="0" dirty="0">
                <a:effectLst/>
                <a:latin typeface="Söhne"/>
              </a:rPr>
              <a:t>Ce code </a:t>
            </a:r>
            <a:r>
              <a:rPr lang="en-US" sz="2400" b="0" i="0" dirty="0" err="1">
                <a:effectLst/>
                <a:latin typeface="Söhne"/>
              </a:rPr>
              <a:t>parcourt</a:t>
            </a:r>
            <a:r>
              <a:rPr lang="en-US" sz="2400" b="0" i="0" dirty="0">
                <a:effectLst/>
                <a:latin typeface="Söhne"/>
              </a:rPr>
              <a:t> et affiche </a:t>
            </a:r>
            <a:r>
              <a:rPr lang="en-US" sz="2400" b="0" i="0" dirty="0" err="1">
                <a:effectLst/>
                <a:latin typeface="Söhne"/>
              </a:rPr>
              <a:t>chaque</a:t>
            </a:r>
            <a:r>
              <a:rPr lang="en-US" sz="2400" b="0" i="0" dirty="0">
                <a:effectLst/>
                <a:latin typeface="Söhne"/>
              </a:rPr>
              <a:t> </a:t>
            </a:r>
            <a:r>
              <a:rPr lang="en-US" sz="2400" b="0" i="0" dirty="0" err="1">
                <a:effectLst/>
                <a:latin typeface="Söhne"/>
              </a:rPr>
              <a:t>règle</a:t>
            </a:r>
            <a:r>
              <a:rPr lang="en-US" sz="2400" b="0" i="0" dirty="0">
                <a:effectLst/>
                <a:latin typeface="Söhne"/>
              </a:rPr>
              <a:t> </a:t>
            </a:r>
            <a:r>
              <a:rPr lang="en-US" sz="2400" b="0" i="0" dirty="0" err="1">
                <a:effectLst/>
                <a:latin typeface="Söhne"/>
              </a:rPr>
              <a:t>d'association</a:t>
            </a:r>
            <a:r>
              <a:rPr lang="en-US" sz="2400" b="0" i="0" dirty="0">
                <a:effectLst/>
                <a:latin typeface="Söhne"/>
              </a:rPr>
              <a:t> avec </a:t>
            </a:r>
            <a:r>
              <a:rPr lang="en-US" sz="2400" b="0" i="0" dirty="0" err="1">
                <a:effectLst/>
                <a:latin typeface="Söhne"/>
              </a:rPr>
              <a:t>ses</a:t>
            </a:r>
            <a:r>
              <a:rPr lang="en-US" sz="2400" b="0" i="0" dirty="0">
                <a:effectLst/>
                <a:latin typeface="Söhne"/>
              </a:rPr>
              <a:t> </a:t>
            </a:r>
            <a:r>
              <a:rPr lang="en-US" sz="2400" b="0" i="0" dirty="0" err="1">
                <a:effectLst/>
                <a:latin typeface="Söhne"/>
              </a:rPr>
              <a:t>détails</a:t>
            </a:r>
            <a:r>
              <a:rPr lang="en-US" sz="2400" b="0" i="0" dirty="0">
                <a:effectLst/>
                <a:latin typeface="Söhne"/>
              </a:rPr>
              <a:t> (</a:t>
            </a:r>
            <a:r>
              <a:rPr lang="en-US" sz="2400" b="0" i="0" dirty="0" err="1">
                <a:effectLst/>
                <a:latin typeface="Söhne"/>
              </a:rPr>
              <a:t>antécédents</a:t>
            </a:r>
            <a:r>
              <a:rPr lang="en-US" sz="2400" b="0" i="0" dirty="0">
                <a:effectLst/>
                <a:latin typeface="Söhne"/>
              </a:rPr>
              <a:t>, </a:t>
            </a:r>
            <a:r>
              <a:rPr lang="en-US" sz="2400" b="0" i="0" dirty="0" err="1">
                <a:effectLst/>
                <a:latin typeface="Söhne"/>
              </a:rPr>
              <a:t>conséquents</a:t>
            </a:r>
            <a:r>
              <a:rPr lang="en-US" sz="2400" b="0" i="0" dirty="0">
                <a:effectLst/>
                <a:latin typeface="Söhne"/>
              </a:rPr>
              <a:t>, support, </a:t>
            </a:r>
            <a:r>
              <a:rPr lang="en-US" sz="2400" b="0" i="0" dirty="0" err="1">
                <a:effectLst/>
                <a:latin typeface="Söhne"/>
              </a:rPr>
              <a:t>confiance</a:t>
            </a:r>
            <a:r>
              <a:rPr lang="en-US" sz="2400" b="0" i="0" dirty="0">
                <a:effectLst/>
                <a:latin typeface="Söhne"/>
              </a:rPr>
              <a:t> et lift:</a:t>
            </a:r>
            <a:endParaRPr lang="en-US" sz="2000" dirty="0">
              <a:latin typeface="Söhne"/>
            </a:endParaRPr>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7" name="Title 6">
            <a:extLst>
              <a:ext uri="{FF2B5EF4-FFF2-40B4-BE49-F238E27FC236}">
                <a16:creationId xmlns:a16="http://schemas.microsoft.com/office/drawing/2014/main" id="{116732FE-B631-3815-0BFB-768DC1FE1A08}"/>
              </a:ext>
            </a:extLst>
          </p:cNvPr>
          <p:cNvSpPr>
            <a:spLocks noGrp="1"/>
          </p:cNvSpPr>
          <p:nvPr>
            <p:ph type="title"/>
          </p:nvPr>
        </p:nvSpPr>
        <p:spPr>
          <a:xfrm>
            <a:off x="2822575" y="408211"/>
            <a:ext cx="7888224" cy="553998"/>
          </a:xfrm>
        </p:spPr>
        <p:txBody>
          <a:bodyPr/>
          <a:lstStyle/>
          <a:p>
            <a:pPr rtl="0"/>
            <a:r>
              <a:rPr lang="fr-FR" dirty="0"/>
              <a:t>e-</a:t>
            </a:r>
            <a:r>
              <a:rPr lang="en-US" b="1" i="0" dirty="0" err="1">
                <a:effectLst/>
                <a:latin typeface="Söhne"/>
              </a:rPr>
              <a:t>Visualisation</a:t>
            </a:r>
            <a:r>
              <a:rPr lang="en-US" b="1" i="0" dirty="0">
                <a:effectLst/>
                <a:latin typeface="Söhne"/>
              </a:rPr>
              <a:t> des </a:t>
            </a:r>
            <a:r>
              <a:rPr lang="en-US" b="1" i="0" dirty="0" err="1">
                <a:effectLst/>
                <a:latin typeface="Söhne"/>
              </a:rPr>
              <a:t>résultats</a:t>
            </a:r>
            <a:r>
              <a:rPr lang="en-US" b="1" i="0" dirty="0">
                <a:effectLst/>
                <a:latin typeface="Söhne"/>
              </a:rPr>
              <a:t>:</a:t>
            </a:r>
            <a:endParaRPr lang="fr-FR" dirty="0"/>
          </a:p>
        </p:txBody>
      </p:sp>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6" name="Picture 5">
            <a:extLst>
              <a:ext uri="{FF2B5EF4-FFF2-40B4-BE49-F238E27FC236}">
                <a16:creationId xmlns:a16="http://schemas.microsoft.com/office/drawing/2014/main" id="{B0A01661-5E8A-56C4-80CC-D46720EE5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488790"/>
            <a:ext cx="17953325" cy="2769010"/>
          </a:xfrm>
          <a:prstGeom prst="rect">
            <a:avLst/>
          </a:prstGeom>
        </p:spPr>
      </p:pic>
    </p:spTree>
    <p:extLst>
      <p:ext uri="{BB962C8B-B14F-4D97-AF65-F5344CB8AC3E}">
        <p14:creationId xmlns:p14="http://schemas.microsoft.com/office/powerpoint/2010/main" val="390415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stretch>
            <a:fillRect/>
          </a:stretch>
        </p:blipFill>
        <p:spPr>
          <a:xfrm>
            <a:off x="1632204" y="190702"/>
            <a:ext cx="955476" cy="978145"/>
          </a:xfrm>
          <a:prstGeom prst="rect">
            <a:avLst/>
          </a:prstGeom>
        </p:spPr>
      </p:pic>
      <p:sp>
        <p:nvSpPr>
          <p:cNvPr id="7" name="Title 6">
            <a:extLst>
              <a:ext uri="{FF2B5EF4-FFF2-40B4-BE49-F238E27FC236}">
                <a16:creationId xmlns:a16="http://schemas.microsoft.com/office/drawing/2014/main" id="{116732FE-B631-3815-0BFB-768DC1FE1A08}"/>
              </a:ext>
            </a:extLst>
          </p:cNvPr>
          <p:cNvSpPr>
            <a:spLocks noGrp="1"/>
          </p:cNvSpPr>
          <p:nvPr>
            <p:ph type="title"/>
          </p:nvPr>
        </p:nvSpPr>
        <p:spPr>
          <a:xfrm>
            <a:off x="2822575" y="408211"/>
            <a:ext cx="7888224" cy="553998"/>
          </a:xfrm>
        </p:spPr>
        <p:txBody>
          <a:bodyPr/>
          <a:lstStyle/>
          <a:p>
            <a:pPr rtl="0"/>
            <a:r>
              <a:rPr lang="fr-FR" dirty="0"/>
              <a:t>f-</a:t>
            </a:r>
            <a:r>
              <a:rPr lang="en-US" dirty="0">
                <a:latin typeface="Söhne"/>
              </a:rPr>
              <a:t>Interpretation des </a:t>
            </a:r>
            <a:r>
              <a:rPr lang="en-US" dirty="0" err="1">
                <a:latin typeface="Söhne"/>
              </a:rPr>
              <a:t>resultats</a:t>
            </a:r>
            <a:r>
              <a:rPr lang="en-US" b="1" i="0" dirty="0">
                <a:effectLst/>
                <a:latin typeface="Söhne"/>
              </a:rPr>
              <a:t> :</a:t>
            </a:r>
            <a:endParaRPr lang="fr-FR" dirty="0"/>
          </a:p>
        </p:txBody>
      </p:sp>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4" name="Picture 3">
            <a:extLst>
              <a:ext uri="{FF2B5EF4-FFF2-40B4-BE49-F238E27FC236}">
                <a16:creationId xmlns:a16="http://schemas.microsoft.com/office/drawing/2014/main" id="{12228E57-68CB-5519-0AC2-F4D5AFD29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59" y="1940217"/>
            <a:ext cx="13125847" cy="4509572"/>
          </a:xfrm>
          <a:prstGeom prst="rect">
            <a:avLst/>
          </a:prstGeom>
        </p:spPr>
      </p:pic>
    </p:spTree>
    <p:extLst>
      <p:ext uri="{BB962C8B-B14F-4D97-AF65-F5344CB8AC3E}">
        <p14:creationId xmlns:p14="http://schemas.microsoft.com/office/powerpoint/2010/main" val="4020757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stretch>
            <a:fillRect/>
          </a:stretch>
        </p:blipFill>
        <p:spPr>
          <a:xfrm>
            <a:off x="1632204" y="190702"/>
            <a:ext cx="955476" cy="978145"/>
          </a:xfrm>
          <a:prstGeom prst="rect">
            <a:avLst/>
          </a:prstGeom>
        </p:spPr>
      </p:pic>
      <p:sp>
        <p:nvSpPr>
          <p:cNvPr id="7" name="Title 6">
            <a:extLst>
              <a:ext uri="{FF2B5EF4-FFF2-40B4-BE49-F238E27FC236}">
                <a16:creationId xmlns:a16="http://schemas.microsoft.com/office/drawing/2014/main" id="{116732FE-B631-3815-0BFB-768DC1FE1A08}"/>
              </a:ext>
            </a:extLst>
          </p:cNvPr>
          <p:cNvSpPr>
            <a:spLocks noGrp="1"/>
          </p:cNvSpPr>
          <p:nvPr>
            <p:ph type="title"/>
          </p:nvPr>
        </p:nvSpPr>
        <p:spPr>
          <a:xfrm>
            <a:off x="2822575" y="408211"/>
            <a:ext cx="7888224" cy="553998"/>
          </a:xfrm>
        </p:spPr>
        <p:txBody>
          <a:bodyPr/>
          <a:lstStyle/>
          <a:p>
            <a:pPr rtl="0"/>
            <a:r>
              <a:rPr lang="fr-FR" dirty="0"/>
              <a:t>f-</a:t>
            </a:r>
            <a:r>
              <a:rPr lang="en-US" dirty="0">
                <a:latin typeface="Söhne"/>
              </a:rPr>
              <a:t>Interpretation des </a:t>
            </a:r>
            <a:r>
              <a:rPr lang="en-US" dirty="0" err="1">
                <a:latin typeface="Söhne"/>
              </a:rPr>
              <a:t>resultats</a:t>
            </a:r>
            <a:r>
              <a:rPr lang="en-US" b="1" i="0" dirty="0">
                <a:effectLst/>
                <a:latin typeface="Söhne"/>
              </a:rPr>
              <a:t> :</a:t>
            </a:r>
            <a:endParaRPr lang="fr-FR" dirty="0"/>
          </a:p>
        </p:txBody>
      </p:sp>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pic>
        <p:nvPicPr>
          <p:cNvPr id="6" name="Picture 5">
            <a:extLst>
              <a:ext uri="{FF2B5EF4-FFF2-40B4-BE49-F238E27FC236}">
                <a16:creationId xmlns:a16="http://schemas.microsoft.com/office/drawing/2014/main" id="{1E43E523-F1AA-4184-217B-4A126218D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022" y="2762373"/>
            <a:ext cx="2269263" cy="2269263"/>
          </a:xfrm>
          <a:prstGeom prst="rect">
            <a:avLst/>
          </a:prstGeom>
        </p:spPr>
      </p:pic>
      <p:pic>
        <p:nvPicPr>
          <p:cNvPr id="10" name="Picture 9">
            <a:extLst>
              <a:ext uri="{FF2B5EF4-FFF2-40B4-BE49-F238E27FC236}">
                <a16:creationId xmlns:a16="http://schemas.microsoft.com/office/drawing/2014/main" id="{238094D5-77DC-2F45-9296-32C221F614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2362200"/>
            <a:ext cx="2758322" cy="2758322"/>
          </a:xfrm>
          <a:prstGeom prst="rect">
            <a:avLst/>
          </a:prstGeom>
        </p:spPr>
      </p:pic>
      <p:pic>
        <p:nvPicPr>
          <p:cNvPr id="12" name="Picture 11">
            <a:extLst>
              <a:ext uri="{FF2B5EF4-FFF2-40B4-BE49-F238E27FC236}">
                <a16:creationId xmlns:a16="http://schemas.microsoft.com/office/drawing/2014/main" id="{B4027A2D-B9B9-452F-9A1F-8834F5F88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664" y="2314785"/>
            <a:ext cx="1922262" cy="3099648"/>
          </a:xfrm>
          <a:prstGeom prst="rect">
            <a:avLst/>
          </a:prstGeom>
        </p:spPr>
      </p:pic>
      <p:sp>
        <p:nvSpPr>
          <p:cNvPr id="13" name="Plus 12">
            <a:extLst>
              <a:ext uri="{FF2B5EF4-FFF2-40B4-BE49-F238E27FC236}">
                <a16:creationId xmlns:a16="http://schemas.microsoft.com/office/drawing/2014/main" id="{75D1CC23-2000-CBD6-E387-5FD3CFC40BEC}"/>
              </a:ext>
            </a:extLst>
          </p:cNvPr>
          <p:cNvSpPr/>
          <p:nvPr/>
        </p:nvSpPr>
        <p:spPr>
          <a:xfrm>
            <a:off x="2136028" y="3369309"/>
            <a:ext cx="969496" cy="990600"/>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Plus 13">
            <a:extLst>
              <a:ext uri="{FF2B5EF4-FFF2-40B4-BE49-F238E27FC236}">
                <a16:creationId xmlns:a16="http://schemas.microsoft.com/office/drawing/2014/main" id="{27F2AEDF-36BD-EA24-1C57-4C7716CAD3E0}"/>
              </a:ext>
            </a:extLst>
          </p:cNvPr>
          <p:cNvSpPr/>
          <p:nvPr/>
        </p:nvSpPr>
        <p:spPr>
          <a:xfrm>
            <a:off x="5498326" y="3401704"/>
            <a:ext cx="969496" cy="990600"/>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Equal 14">
            <a:extLst>
              <a:ext uri="{FF2B5EF4-FFF2-40B4-BE49-F238E27FC236}">
                <a16:creationId xmlns:a16="http://schemas.microsoft.com/office/drawing/2014/main" id="{E6D9A704-935D-50D8-AFA2-7C9E3FE19A20}"/>
              </a:ext>
            </a:extLst>
          </p:cNvPr>
          <p:cNvSpPr/>
          <p:nvPr/>
        </p:nvSpPr>
        <p:spPr>
          <a:xfrm>
            <a:off x="7721533" y="3523040"/>
            <a:ext cx="914400" cy="747927"/>
          </a:xfrm>
          <a:prstGeom prst="mathEqual">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TextBox 15">
            <a:extLst>
              <a:ext uri="{FF2B5EF4-FFF2-40B4-BE49-F238E27FC236}">
                <a16:creationId xmlns:a16="http://schemas.microsoft.com/office/drawing/2014/main" id="{BC4F9C88-3292-6CC8-9428-B09AE1308D0B}"/>
              </a:ext>
            </a:extLst>
          </p:cNvPr>
          <p:cNvSpPr txBox="1"/>
          <p:nvPr/>
        </p:nvSpPr>
        <p:spPr>
          <a:xfrm>
            <a:off x="9287222" y="2633365"/>
            <a:ext cx="1980029" cy="2215991"/>
          </a:xfrm>
          <a:prstGeom prst="rect">
            <a:avLst/>
          </a:prstGeom>
          <a:noFill/>
        </p:spPr>
        <p:txBody>
          <a:bodyPr wrap="none" rtlCol="0">
            <a:spAutoFit/>
          </a:bodyPr>
          <a:lstStyle/>
          <a:p>
            <a:r>
              <a:rPr lang="fr-FR" sz="13800" b="1" dirty="0">
                <a:solidFill>
                  <a:srgbClr val="00B050"/>
                </a:solidFill>
              </a:rPr>
              <a:t>$$</a:t>
            </a:r>
          </a:p>
        </p:txBody>
      </p:sp>
    </p:spTree>
    <p:extLst>
      <p:ext uri="{BB962C8B-B14F-4D97-AF65-F5344CB8AC3E}">
        <p14:creationId xmlns:p14="http://schemas.microsoft.com/office/powerpoint/2010/main" val="2600196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9480804" y="4797552"/>
            <a:ext cx="812292" cy="1222248"/>
          </a:xfrm>
          <a:prstGeom prst="rect">
            <a:avLst/>
          </a:prstGeom>
        </p:spPr>
      </p:pic>
      <p:grpSp>
        <p:nvGrpSpPr>
          <p:cNvPr id="7" name="Group 6">
            <a:extLst>
              <a:ext uri="{FF2B5EF4-FFF2-40B4-BE49-F238E27FC236}">
                <a16:creationId xmlns:a16="http://schemas.microsoft.com/office/drawing/2014/main" id="{D305F161-13B2-C14D-63B3-19814BB30558}"/>
              </a:ext>
            </a:extLst>
          </p:cNvPr>
          <p:cNvGrpSpPr/>
          <p:nvPr/>
        </p:nvGrpSpPr>
        <p:grpSpPr>
          <a:xfrm>
            <a:off x="2667001" y="2157681"/>
            <a:ext cx="6083843" cy="2711576"/>
            <a:chOff x="2667001" y="2157681"/>
            <a:chExt cx="6083843" cy="2711576"/>
          </a:xfrm>
        </p:grpSpPr>
        <p:sp>
          <p:nvSpPr>
            <p:cNvPr id="2" name="object 2"/>
            <p:cNvSpPr txBox="1"/>
            <p:nvPr/>
          </p:nvSpPr>
          <p:spPr>
            <a:xfrm>
              <a:off x="2667001" y="2157681"/>
              <a:ext cx="1219200" cy="2135841"/>
            </a:xfrm>
            <a:prstGeom prst="rect">
              <a:avLst/>
            </a:prstGeom>
          </p:spPr>
          <p:txBody>
            <a:bodyPr vert="horz" wrap="square" lIns="0" tIns="12065" rIns="0" bIns="0" rtlCol="0">
              <a:spAutoFit/>
            </a:bodyPr>
            <a:lstStyle/>
            <a:p>
              <a:pPr marL="12700" marR="5080">
                <a:spcBef>
                  <a:spcPts val="95"/>
                </a:spcBef>
              </a:pPr>
              <a:r>
                <a:rPr lang="fr-FR" sz="13800" b="1" dirty="0">
                  <a:solidFill>
                    <a:srgbClr val="FF0000"/>
                  </a:solidFill>
                </a:rPr>
                <a:t>A</a:t>
              </a:r>
              <a:endParaRPr sz="4000" dirty="0">
                <a:latin typeface="Calibri"/>
                <a:cs typeface="Calibri"/>
              </a:endParaRPr>
            </a:p>
          </p:txBody>
        </p:sp>
        <p:sp>
          <p:nvSpPr>
            <p:cNvPr id="5" name="TextBox 4">
              <a:extLst>
                <a:ext uri="{FF2B5EF4-FFF2-40B4-BE49-F238E27FC236}">
                  <a16:creationId xmlns:a16="http://schemas.microsoft.com/office/drawing/2014/main" id="{6324A2B5-95CE-4F1A-7C67-203E4ED1D04E}"/>
                </a:ext>
              </a:extLst>
            </p:cNvPr>
            <p:cNvSpPr txBox="1"/>
            <p:nvPr/>
          </p:nvSpPr>
          <p:spPr>
            <a:xfrm>
              <a:off x="3733800" y="3043226"/>
              <a:ext cx="3319307" cy="1754326"/>
            </a:xfrm>
            <a:prstGeom prst="rect">
              <a:avLst/>
            </a:prstGeom>
            <a:noFill/>
          </p:spPr>
          <p:txBody>
            <a:bodyPr wrap="none" rtlCol="0">
              <a:spAutoFit/>
            </a:bodyPr>
            <a:lstStyle/>
            <a:p>
              <a:r>
                <a:rPr lang="fr-FR" sz="5400" b="1" dirty="0">
                  <a:solidFill>
                    <a:srgbClr val="FF0000"/>
                  </a:solidFill>
                </a:rPr>
                <a:t>pplic</a:t>
              </a:r>
              <a:r>
                <a:rPr lang="fr-FR" sz="5400" b="1" dirty="0"/>
                <a:t>ations</a:t>
              </a:r>
            </a:p>
            <a:p>
              <a:endParaRPr lang="fr-FR" sz="5400" dirty="0"/>
            </a:p>
          </p:txBody>
        </p:sp>
        <p:sp>
          <p:nvSpPr>
            <p:cNvPr id="6" name="TextBox 5">
              <a:extLst>
                <a:ext uri="{FF2B5EF4-FFF2-40B4-BE49-F238E27FC236}">
                  <a16:creationId xmlns:a16="http://schemas.microsoft.com/office/drawing/2014/main" id="{7023C4A7-1AAB-CAB0-A1D4-8DC5A35607EE}"/>
                </a:ext>
              </a:extLst>
            </p:cNvPr>
            <p:cNvSpPr txBox="1"/>
            <p:nvPr/>
          </p:nvSpPr>
          <p:spPr>
            <a:xfrm>
              <a:off x="7195610" y="2653266"/>
              <a:ext cx="1555234" cy="2215991"/>
            </a:xfrm>
            <a:prstGeom prst="rect">
              <a:avLst/>
            </a:prstGeom>
            <a:noFill/>
          </p:spPr>
          <p:txBody>
            <a:bodyPr wrap="none" rtlCol="0">
              <a:spAutoFit/>
            </a:bodyPr>
            <a:lstStyle/>
            <a:p>
              <a:r>
                <a:rPr lang="fr-FR" sz="13800" b="1" dirty="0">
                  <a:solidFill>
                    <a:srgbClr val="FF0000"/>
                  </a:solidFill>
                </a:rPr>
                <a:t>4.</a:t>
              </a:r>
            </a:p>
          </p:txBody>
        </p:sp>
      </p:grpSp>
      <p:sp>
        <p:nvSpPr>
          <p:cNvPr id="3" name="TextBox 2">
            <a:extLst>
              <a:ext uri="{FF2B5EF4-FFF2-40B4-BE49-F238E27FC236}">
                <a16:creationId xmlns:a16="http://schemas.microsoft.com/office/drawing/2014/main" id="{9B2417CD-A779-7F16-E7A0-61EB74912BA3}"/>
              </a:ext>
            </a:extLst>
          </p:cNvPr>
          <p:cNvSpPr txBox="1"/>
          <p:nvPr/>
        </p:nvSpPr>
        <p:spPr>
          <a:xfrm>
            <a:off x="6630350" y="2157681"/>
            <a:ext cx="1010213" cy="2646878"/>
          </a:xfrm>
          <a:prstGeom prst="rect">
            <a:avLst/>
          </a:prstGeom>
          <a:noFill/>
        </p:spPr>
        <p:txBody>
          <a:bodyPr wrap="none" rtlCol="0">
            <a:spAutoFit/>
          </a:bodyPr>
          <a:lstStyle/>
          <a:p>
            <a:r>
              <a:rPr lang="fr-FR" sz="16600" i="1"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0227" y="1371600"/>
            <a:ext cx="11091545" cy="4014561"/>
          </a:xfrm>
          <a:prstGeom prst="rect">
            <a:avLst/>
          </a:prstGeom>
        </p:spPr>
        <p:txBody>
          <a:bodyPr vert="horz" wrap="square" lIns="0" tIns="13335" rIns="0" bIns="0" rtlCol="0">
            <a:spAutoFit/>
          </a:bodyPr>
          <a:lstStyle/>
          <a:p>
            <a:pPr algn="ctr"/>
            <a:r>
              <a:rPr lang="en-US" sz="4400" b="1" dirty="0">
                <a:solidFill>
                  <a:srgbClr val="FF0000"/>
                </a:solidFill>
                <a:latin typeface="Söhne"/>
              </a:rPr>
              <a:t>Conclusion</a:t>
            </a:r>
            <a:endParaRPr lang="en-US" sz="2400" b="1" dirty="0">
              <a:solidFill>
                <a:srgbClr val="FF0000"/>
              </a:solidFill>
              <a:latin typeface="Söhne"/>
            </a:endParaRPr>
          </a:p>
          <a:p>
            <a:pPr algn="ctr"/>
            <a:endParaRPr lang="en-US" sz="2400" dirty="0">
              <a:latin typeface="Söhne"/>
            </a:endParaRPr>
          </a:p>
          <a:p>
            <a:pPr algn="ctr"/>
            <a:r>
              <a:rPr lang="en-US" sz="2400" dirty="0">
                <a:latin typeface="Söhne"/>
              </a:rPr>
              <a:t>Les </a:t>
            </a:r>
            <a:r>
              <a:rPr lang="en-US" sz="2400" dirty="0" err="1">
                <a:latin typeface="Söhne"/>
              </a:rPr>
              <a:t>algorithmes</a:t>
            </a:r>
            <a:r>
              <a:rPr lang="en-US" sz="2400" dirty="0">
                <a:latin typeface="Söhne"/>
              </a:rPr>
              <a:t> </a:t>
            </a:r>
            <a:r>
              <a:rPr lang="en-US" sz="2400" dirty="0" err="1">
                <a:latin typeface="Söhne"/>
              </a:rPr>
              <a:t>d'extraction</a:t>
            </a:r>
            <a:r>
              <a:rPr lang="en-US" sz="2400" dirty="0">
                <a:latin typeface="Söhne"/>
              </a:rPr>
              <a:t> de </a:t>
            </a:r>
            <a:r>
              <a:rPr lang="en-US" sz="2400" dirty="0" err="1">
                <a:latin typeface="Söhne"/>
              </a:rPr>
              <a:t>règles</a:t>
            </a:r>
            <a:r>
              <a:rPr lang="en-US" sz="2400" dirty="0">
                <a:latin typeface="Söhne"/>
              </a:rPr>
              <a:t> </a:t>
            </a:r>
            <a:r>
              <a:rPr lang="en-US" sz="2400" dirty="0" err="1">
                <a:latin typeface="Söhne"/>
              </a:rPr>
              <a:t>d'association</a:t>
            </a:r>
            <a:r>
              <a:rPr lang="en-US" sz="2400" dirty="0">
                <a:latin typeface="Söhne"/>
              </a:rPr>
              <a:t> </a:t>
            </a:r>
            <a:r>
              <a:rPr lang="en-US" sz="2400" dirty="0" err="1">
                <a:latin typeface="Söhne"/>
              </a:rPr>
              <a:t>tels</a:t>
            </a:r>
            <a:r>
              <a:rPr lang="en-US" sz="2400" dirty="0">
                <a:latin typeface="Söhne"/>
              </a:rPr>
              <a:t> </a:t>
            </a:r>
            <a:r>
              <a:rPr lang="en-US" sz="2400" dirty="0" err="1">
                <a:latin typeface="Söhne"/>
              </a:rPr>
              <a:t>qu'Apriori</a:t>
            </a:r>
            <a:r>
              <a:rPr lang="en-US" sz="2400" dirty="0">
                <a:latin typeface="Söhne"/>
              </a:rPr>
              <a:t> </a:t>
            </a:r>
            <a:r>
              <a:rPr lang="en-US" sz="2400" dirty="0" err="1">
                <a:latin typeface="Söhne"/>
              </a:rPr>
              <a:t>sont</a:t>
            </a:r>
            <a:r>
              <a:rPr lang="en-US" sz="2400" dirty="0">
                <a:latin typeface="Söhne"/>
              </a:rPr>
              <a:t> très </a:t>
            </a:r>
            <a:r>
              <a:rPr lang="en-US" sz="2400" dirty="0" err="1">
                <a:latin typeface="Söhne"/>
              </a:rPr>
              <a:t>utiles</a:t>
            </a:r>
            <a:r>
              <a:rPr lang="en-US" sz="2400" dirty="0">
                <a:latin typeface="Söhne"/>
              </a:rPr>
              <a:t> pour </a:t>
            </a:r>
            <a:r>
              <a:rPr lang="en-US" sz="2400" dirty="0" err="1">
                <a:latin typeface="Söhne"/>
              </a:rPr>
              <a:t>trouver</a:t>
            </a:r>
            <a:r>
              <a:rPr lang="en-US" sz="2400" dirty="0">
                <a:latin typeface="Söhne"/>
              </a:rPr>
              <a:t> des associations simples entre </a:t>
            </a:r>
            <a:r>
              <a:rPr lang="en-US" sz="2400" dirty="0" err="1">
                <a:latin typeface="Söhne"/>
              </a:rPr>
              <a:t>nos</a:t>
            </a:r>
            <a:r>
              <a:rPr lang="en-US" sz="2400" dirty="0">
                <a:latin typeface="Söhne"/>
              </a:rPr>
              <a:t> </a:t>
            </a:r>
            <a:r>
              <a:rPr lang="en-US" sz="2400" dirty="0" err="1">
                <a:latin typeface="Söhne"/>
              </a:rPr>
              <a:t>éléments</a:t>
            </a:r>
            <a:r>
              <a:rPr lang="en-US" sz="2400" dirty="0">
                <a:latin typeface="Söhne"/>
              </a:rPr>
              <a:t> de </a:t>
            </a:r>
            <a:r>
              <a:rPr lang="en-US" sz="2400" dirty="0" err="1">
                <a:latin typeface="Söhne"/>
              </a:rPr>
              <a:t>données</a:t>
            </a:r>
            <a:r>
              <a:rPr lang="en-US" sz="2400" dirty="0">
                <a:latin typeface="Söhne"/>
              </a:rPr>
              <a:t>. </a:t>
            </a:r>
            <a:r>
              <a:rPr lang="en-US" sz="2400" dirty="0" err="1">
                <a:latin typeface="Söhne"/>
              </a:rPr>
              <a:t>Ils</a:t>
            </a:r>
            <a:r>
              <a:rPr lang="en-US" sz="2400" dirty="0">
                <a:latin typeface="Söhne"/>
              </a:rPr>
              <a:t> </a:t>
            </a:r>
            <a:r>
              <a:rPr lang="en-US" sz="2400" dirty="0" err="1">
                <a:latin typeface="Söhne"/>
              </a:rPr>
              <a:t>sont</a:t>
            </a:r>
            <a:r>
              <a:rPr lang="en-US" sz="2400" dirty="0">
                <a:latin typeface="Söhne"/>
              </a:rPr>
              <a:t> </a:t>
            </a:r>
            <a:r>
              <a:rPr lang="en-US" sz="2400" dirty="0" err="1">
                <a:latin typeface="Söhne"/>
              </a:rPr>
              <a:t>faciles</a:t>
            </a:r>
            <a:r>
              <a:rPr lang="en-US" sz="2400" dirty="0">
                <a:latin typeface="Söhne"/>
              </a:rPr>
              <a:t> </a:t>
            </a:r>
            <a:r>
              <a:rPr lang="en-US" sz="2400" dirty="0" err="1">
                <a:latin typeface="Söhne"/>
              </a:rPr>
              <a:t>à</a:t>
            </a:r>
            <a:r>
              <a:rPr lang="en-US" sz="2400" dirty="0">
                <a:latin typeface="Söhne"/>
              </a:rPr>
              <a:t> </a:t>
            </a:r>
            <a:r>
              <a:rPr lang="en-US" sz="2400" dirty="0" err="1">
                <a:latin typeface="Söhne"/>
              </a:rPr>
              <a:t>mettre</a:t>
            </a:r>
            <a:r>
              <a:rPr lang="en-US" sz="2400" dirty="0">
                <a:latin typeface="Söhne"/>
              </a:rPr>
              <a:t> </a:t>
            </a:r>
            <a:r>
              <a:rPr lang="en-US" sz="2400" dirty="0" err="1">
                <a:latin typeface="Söhne"/>
              </a:rPr>
              <a:t>en</a:t>
            </a:r>
            <a:r>
              <a:rPr lang="en-US" sz="2400" dirty="0">
                <a:latin typeface="Söhne"/>
              </a:rPr>
              <a:t> </a:t>
            </a:r>
            <a:r>
              <a:rPr lang="en-US" sz="2400" dirty="0" err="1">
                <a:latin typeface="Söhne"/>
              </a:rPr>
              <a:t>œuvre</a:t>
            </a:r>
            <a:r>
              <a:rPr lang="en-US" sz="2400" dirty="0">
                <a:latin typeface="Söhne"/>
              </a:rPr>
              <a:t> et </a:t>
            </a:r>
            <a:r>
              <a:rPr lang="en-US" sz="2400" dirty="0" err="1">
                <a:latin typeface="Söhne"/>
              </a:rPr>
              <a:t>ont</a:t>
            </a:r>
            <a:r>
              <a:rPr lang="en-US" sz="2400" dirty="0">
                <a:latin typeface="Söhne"/>
              </a:rPr>
              <a:t> </a:t>
            </a:r>
            <a:r>
              <a:rPr lang="en-US" sz="2400" dirty="0" err="1">
                <a:latin typeface="Söhne"/>
              </a:rPr>
              <a:t>une</a:t>
            </a:r>
            <a:r>
              <a:rPr lang="en-US" sz="2400" dirty="0">
                <a:latin typeface="Söhne"/>
              </a:rPr>
              <a:t> </a:t>
            </a:r>
            <a:r>
              <a:rPr lang="en-US" sz="2400" dirty="0" err="1">
                <a:latin typeface="Söhne"/>
              </a:rPr>
              <a:t>grande</a:t>
            </a:r>
            <a:r>
              <a:rPr lang="en-US" sz="2400" dirty="0">
                <a:latin typeface="Söhne"/>
              </a:rPr>
              <a:t> </a:t>
            </a:r>
            <a:r>
              <a:rPr lang="en-US" sz="2400" dirty="0" err="1">
                <a:latin typeface="Söhne"/>
              </a:rPr>
              <a:t>capacité</a:t>
            </a:r>
            <a:r>
              <a:rPr lang="en-US" sz="2400" dirty="0">
                <a:latin typeface="Söhne"/>
              </a:rPr>
              <a:t> </a:t>
            </a:r>
            <a:r>
              <a:rPr lang="en-US" sz="2400" dirty="0" err="1">
                <a:latin typeface="Söhne"/>
              </a:rPr>
              <a:t>d'explication</a:t>
            </a:r>
            <a:r>
              <a:rPr lang="en-US" sz="2400" dirty="0">
                <a:latin typeface="Söhne"/>
              </a:rPr>
              <a:t>. </a:t>
            </a:r>
            <a:r>
              <a:rPr lang="en-US" sz="2400" dirty="0" err="1">
                <a:latin typeface="Söhne"/>
              </a:rPr>
              <a:t>Cependant</a:t>
            </a:r>
            <a:r>
              <a:rPr lang="en-US" sz="2400" dirty="0">
                <a:latin typeface="Söhne"/>
              </a:rPr>
              <a:t>, pour des </a:t>
            </a:r>
            <a:r>
              <a:rPr lang="en-US" sz="2400" dirty="0" err="1">
                <a:latin typeface="Söhne"/>
              </a:rPr>
              <a:t>informations</a:t>
            </a:r>
            <a:r>
              <a:rPr lang="en-US" sz="2400" dirty="0">
                <a:latin typeface="Söhne"/>
              </a:rPr>
              <a:t> plus </a:t>
            </a:r>
            <a:r>
              <a:rPr lang="en-US" sz="2400" dirty="0" err="1">
                <a:latin typeface="Söhne"/>
              </a:rPr>
              <a:t>avancées</a:t>
            </a:r>
            <a:r>
              <a:rPr lang="en-US" sz="2400" dirty="0">
                <a:latin typeface="Söhne"/>
              </a:rPr>
              <a:t>, </a:t>
            </a:r>
            <a:r>
              <a:rPr lang="en-US" sz="2400" dirty="0" err="1">
                <a:latin typeface="Söhne"/>
              </a:rPr>
              <a:t>telles</a:t>
            </a:r>
            <a:r>
              <a:rPr lang="en-US" sz="2400" dirty="0">
                <a:latin typeface="Söhne"/>
              </a:rPr>
              <a:t> que </a:t>
            </a:r>
            <a:r>
              <a:rPr lang="en-US" sz="2400" dirty="0" err="1">
                <a:latin typeface="Söhne"/>
              </a:rPr>
              <a:t>celles</a:t>
            </a:r>
            <a:r>
              <a:rPr lang="en-US" sz="2400" dirty="0">
                <a:latin typeface="Söhne"/>
              </a:rPr>
              <a:t> </a:t>
            </a:r>
            <a:r>
              <a:rPr lang="en-US" sz="2400" dirty="0" err="1">
                <a:latin typeface="Söhne"/>
              </a:rPr>
              <a:t>utilisées</a:t>
            </a:r>
            <a:r>
              <a:rPr lang="en-US" sz="2400" dirty="0">
                <a:latin typeface="Söhne"/>
              </a:rPr>
              <a:t> par Google </a:t>
            </a:r>
            <a:r>
              <a:rPr lang="en-US" sz="2400" dirty="0" err="1">
                <a:latin typeface="Söhne"/>
              </a:rPr>
              <a:t>ou</a:t>
            </a:r>
            <a:r>
              <a:rPr lang="en-US" sz="2400" dirty="0">
                <a:latin typeface="Söhne"/>
              </a:rPr>
              <a:t> Amazon, etc., des </a:t>
            </a:r>
            <a:r>
              <a:rPr lang="en-US" sz="2400" dirty="0" err="1">
                <a:latin typeface="Söhne"/>
              </a:rPr>
              <a:t>algorithmes</a:t>
            </a:r>
            <a:r>
              <a:rPr lang="en-US" sz="2400" dirty="0">
                <a:latin typeface="Söhne"/>
              </a:rPr>
              <a:t> plus complexes, </a:t>
            </a:r>
            <a:r>
              <a:rPr lang="en-US" sz="2400" dirty="0" err="1">
                <a:latin typeface="Söhne"/>
              </a:rPr>
              <a:t>tels</a:t>
            </a:r>
            <a:r>
              <a:rPr lang="en-US" sz="2400" dirty="0">
                <a:latin typeface="Söhne"/>
              </a:rPr>
              <a:t> que les </a:t>
            </a:r>
            <a:r>
              <a:rPr lang="en-US" sz="2400" dirty="0" err="1">
                <a:latin typeface="Söhne"/>
              </a:rPr>
              <a:t>systèmes</a:t>
            </a:r>
            <a:r>
              <a:rPr lang="en-US" sz="2400" dirty="0">
                <a:latin typeface="Söhne"/>
              </a:rPr>
              <a:t> de </a:t>
            </a:r>
            <a:r>
              <a:rPr lang="en-US" sz="2400" dirty="0" err="1">
                <a:latin typeface="Söhne"/>
              </a:rPr>
              <a:t>recommandation</a:t>
            </a:r>
            <a:r>
              <a:rPr lang="en-US" sz="2400" dirty="0">
                <a:latin typeface="Söhne"/>
              </a:rPr>
              <a:t>, </a:t>
            </a:r>
            <a:r>
              <a:rPr lang="en-US" sz="2400" dirty="0" err="1">
                <a:latin typeface="Söhne"/>
              </a:rPr>
              <a:t>sont</a:t>
            </a:r>
            <a:r>
              <a:rPr lang="en-US" sz="2400" dirty="0">
                <a:latin typeface="Söhne"/>
              </a:rPr>
              <a:t> </a:t>
            </a:r>
            <a:r>
              <a:rPr lang="en-US" sz="2400" dirty="0" err="1">
                <a:latin typeface="Söhne"/>
              </a:rPr>
              <a:t>utilisés</a:t>
            </a:r>
            <a:r>
              <a:rPr lang="en-US" sz="2400" dirty="0">
                <a:latin typeface="Söhne"/>
              </a:rPr>
              <a:t>. </a:t>
            </a:r>
            <a:r>
              <a:rPr lang="en-US" sz="2400" dirty="0" err="1">
                <a:latin typeface="Söhne"/>
              </a:rPr>
              <a:t>Cependant</a:t>
            </a:r>
            <a:r>
              <a:rPr lang="en-US" sz="2400" dirty="0">
                <a:latin typeface="Söhne"/>
              </a:rPr>
              <a:t>, </a:t>
            </a:r>
            <a:r>
              <a:rPr lang="en-US" sz="2400" dirty="0" err="1">
                <a:latin typeface="Söhne"/>
              </a:rPr>
              <a:t>vous</a:t>
            </a:r>
            <a:r>
              <a:rPr lang="en-US" sz="2400" dirty="0">
                <a:latin typeface="Söhne"/>
              </a:rPr>
              <a:t> </a:t>
            </a:r>
            <a:r>
              <a:rPr lang="en-US" sz="2400" dirty="0" err="1">
                <a:latin typeface="Söhne"/>
              </a:rPr>
              <a:t>pouvez</a:t>
            </a:r>
            <a:r>
              <a:rPr lang="en-US" sz="2400" dirty="0">
                <a:latin typeface="Söhne"/>
              </a:rPr>
              <a:t> </a:t>
            </a:r>
            <a:r>
              <a:rPr lang="en-US" sz="2400" dirty="0" err="1">
                <a:latin typeface="Söhne"/>
              </a:rPr>
              <a:t>probablement</a:t>
            </a:r>
            <a:r>
              <a:rPr lang="en-US" sz="2400" dirty="0">
                <a:latin typeface="Söhne"/>
              </a:rPr>
              <a:t> </a:t>
            </a:r>
            <a:r>
              <a:rPr lang="en-US" sz="2400" dirty="0" err="1">
                <a:latin typeface="Söhne"/>
              </a:rPr>
              <a:t>constater</a:t>
            </a:r>
            <a:r>
              <a:rPr lang="en-US" sz="2400" dirty="0">
                <a:latin typeface="Söhne"/>
              </a:rPr>
              <a:t> que </a:t>
            </a:r>
            <a:r>
              <a:rPr lang="en-US" sz="2400" dirty="0" err="1">
                <a:latin typeface="Söhne"/>
              </a:rPr>
              <a:t>cette</a:t>
            </a:r>
            <a:r>
              <a:rPr lang="en-US" sz="2400" dirty="0">
                <a:latin typeface="Söhne"/>
              </a:rPr>
              <a:t> </a:t>
            </a:r>
            <a:r>
              <a:rPr lang="en-US" sz="2400" dirty="0" err="1">
                <a:latin typeface="Söhne"/>
              </a:rPr>
              <a:t>méthode</a:t>
            </a:r>
            <a:r>
              <a:rPr lang="en-US" sz="2400" dirty="0">
                <a:latin typeface="Söhne"/>
              </a:rPr>
              <a:t> </a:t>
            </a:r>
            <a:r>
              <a:rPr lang="en-US" sz="2400" dirty="0" err="1">
                <a:latin typeface="Söhne"/>
              </a:rPr>
              <a:t>est</a:t>
            </a:r>
            <a:r>
              <a:rPr lang="en-US" sz="2400" dirty="0">
                <a:latin typeface="Söhne"/>
              </a:rPr>
              <a:t> un </a:t>
            </a:r>
            <a:r>
              <a:rPr lang="en-US" sz="2400" dirty="0" err="1">
                <a:latin typeface="Söhne"/>
              </a:rPr>
              <a:t>moyen</a:t>
            </a:r>
            <a:r>
              <a:rPr lang="en-US" sz="2400" dirty="0">
                <a:latin typeface="Söhne"/>
              </a:rPr>
              <a:t> très simple </a:t>
            </a:r>
            <a:r>
              <a:rPr lang="en-US" sz="2400" dirty="0" err="1">
                <a:latin typeface="Söhne"/>
              </a:rPr>
              <a:t>d'obtenir</a:t>
            </a:r>
            <a:r>
              <a:rPr lang="en-US" sz="2400" dirty="0">
                <a:latin typeface="Söhne"/>
              </a:rPr>
              <a:t> des associations de base </a:t>
            </a:r>
            <a:r>
              <a:rPr lang="en-US" sz="2400" dirty="0" err="1">
                <a:latin typeface="Söhne"/>
              </a:rPr>
              <a:t>si</a:t>
            </a:r>
            <a:r>
              <a:rPr lang="en-US" sz="2400" dirty="0">
                <a:latin typeface="Söhne"/>
              </a:rPr>
              <a:t> </a:t>
            </a:r>
            <a:r>
              <a:rPr lang="en-US" sz="2400" dirty="0" err="1">
                <a:latin typeface="Söhne"/>
              </a:rPr>
              <a:t>c'est</a:t>
            </a:r>
            <a:r>
              <a:rPr lang="en-US" sz="2400" dirty="0">
                <a:latin typeface="Söhne"/>
              </a:rPr>
              <a:t> tout </a:t>
            </a:r>
            <a:r>
              <a:rPr lang="en-US" sz="2400" dirty="0" err="1">
                <a:latin typeface="Söhne"/>
              </a:rPr>
              <a:t>ce</a:t>
            </a:r>
            <a:r>
              <a:rPr lang="en-US" sz="2400" dirty="0">
                <a:latin typeface="Söhne"/>
              </a:rPr>
              <a:t> </a:t>
            </a:r>
            <a:r>
              <a:rPr lang="en-US" sz="2400" dirty="0" err="1">
                <a:latin typeface="Söhne"/>
              </a:rPr>
              <a:t>dont</a:t>
            </a:r>
            <a:r>
              <a:rPr lang="en-US" sz="2400" dirty="0">
                <a:latin typeface="Söhne"/>
              </a:rPr>
              <a:t> </a:t>
            </a:r>
            <a:r>
              <a:rPr lang="en-US" sz="2400" dirty="0" err="1">
                <a:latin typeface="Söhne"/>
              </a:rPr>
              <a:t>votre</a:t>
            </a:r>
            <a:r>
              <a:rPr lang="en-US" sz="2400" dirty="0">
                <a:latin typeface="Söhne"/>
              </a:rPr>
              <a:t> </a:t>
            </a:r>
            <a:r>
              <a:rPr lang="en-US" sz="2400" dirty="0" err="1">
                <a:latin typeface="Söhne"/>
              </a:rPr>
              <a:t>cas</a:t>
            </a:r>
            <a:r>
              <a:rPr lang="en-US" sz="2400" dirty="0">
                <a:latin typeface="Söhne"/>
              </a:rPr>
              <a:t> </a:t>
            </a:r>
            <a:r>
              <a:rPr lang="en-US" sz="2400" dirty="0" err="1">
                <a:latin typeface="Söhne"/>
              </a:rPr>
              <a:t>d'utilisation</a:t>
            </a:r>
            <a:r>
              <a:rPr lang="en-US" sz="2400" dirty="0">
                <a:latin typeface="Söhne"/>
              </a:rPr>
              <a:t> a </a:t>
            </a:r>
            <a:r>
              <a:rPr lang="en-US" sz="2400" dirty="0" err="1">
                <a:latin typeface="Söhne"/>
              </a:rPr>
              <a:t>besoin</a:t>
            </a:r>
            <a:r>
              <a:rPr lang="en-US" sz="2400" dirty="0">
                <a:latin typeface="Söhne"/>
              </a:rPr>
              <a:t>.</a:t>
            </a:r>
          </a:p>
          <a:p>
            <a:pPr algn="ctr"/>
            <a:endParaRPr lang="en-US" sz="2400" dirty="0" err="1">
              <a:latin typeface="Söhne"/>
            </a:endParaRPr>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8" name="object 4">
            <a:extLst>
              <a:ext uri="{FF2B5EF4-FFF2-40B4-BE49-F238E27FC236}">
                <a16:creationId xmlns:a16="http://schemas.microsoft.com/office/drawing/2014/main" id="{4F42064D-8540-0476-6039-9408C61B4C1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FF0000"/>
                </a:solidFill>
                <a:latin typeface="Calibri"/>
                <a:cs typeface="Calibri"/>
              </a:rPr>
              <a:t>6-Exemple explicatif </a:t>
            </a:r>
            <a:endParaRPr sz="1800" dirty="0">
              <a:solidFill>
                <a:srgbClr val="FF0000"/>
              </a:solidFill>
              <a:latin typeface="Calibri"/>
              <a:cs typeface="Calibri"/>
            </a:endParaRPr>
          </a:p>
        </p:txBody>
      </p:sp>
    </p:spTree>
    <p:extLst>
      <p:ext uri="{BB962C8B-B14F-4D97-AF65-F5344CB8AC3E}">
        <p14:creationId xmlns:p14="http://schemas.microsoft.com/office/powerpoint/2010/main" val="2941296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494B-E4F6-0079-F547-0EEB2C76B482}"/>
              </a:ext>
            </a:extLst>
          </p:cNvPr>
          <p:cNvSpPr>
            <a:spLocks noGrp="1"/>
          </p:cNvSpPr>
          <p:nvPr>
            <p:ph type="title"/>
          </p:nvPr>
        </p:nvSpPr>
        <p:spPr/>
        <p:txBody>
          <a:bodyPr/>
          <a:lstStyle/>
          <a:p>
            <a:r>
              <a:rPr lang="fr-FR" dirty="0"/>
              <a:t>Les ressources</a:t>
            </a:r>
          </a:p>
        </p:txBody>
      </p:sp>
      <p:sp>
        <p:nvSpPr>
          <p:cNvPr id="3" name="Content Placeholder 2">
            <a:extLst>
              <a:ext uri="{FF2B5EF4-FFF2-40B4-BE49-F238E27FC236}">
                <a16:creationId xmlns:a16="http://schemas.microsoft.com/office/drawing/2014/main" id="{4CC56C0B-4D65-12F5-2ACA-072180400BF1}"/>
              </a:ext>
            </a:extLst>
          </p:cNvPr>
          <p:cNvSpPr>
            <a:spLocks noGrp="1"/>
          </p:cNvSpPr>
          <p:nvPr>
            <p:ph idx="1"/>
          </p:nvPr>
        </p:nvSpPr>
        <p:spPr>
          <a:xfrm>
            <a:off x="406399" y="1320800"/>
            <a:ext cx="11422743" cy="4856163"/>
          </a:xfrm>
        </p:spPr>
        <p:txBody>
          <a:bodyPr>
            <a:normAutofit fontScale="85000" lnSpcReduction="20000"/>
          </a:bodyPr>
          <a:lstStyle/>
          <a:p>
            <a:pPr marL="0" indent="0">
              <a:buNone/>
            </a:pPr>
            <a:endParaRPr lang="fr-FR" dirty="0"/>
          </a:p>
          <a:p>
            <a:pPr marL="0" indent="0">
              <a:buNone/>
            </a:pPr>
            <a:r>
              <a:rPr lang="fr-FR" sz="2900" b="1" dirty="0"/>
              <a:t>Livres :</a:t>
            </a:r>
          </a:p>
          <a:p>
            <a:pPr marL="0" indent="0">
              <a:buNone/>
            </a:pPr>
            <a:r>
              <a:rPr lang="fr-FR" dirty="0"/>
              <a:t>1. "Data Mining: Concepts and Techniques" de </a:t>
            </a:r>
            <a:r>
              <a:rPr lang="fr-FR" dirty="0" err="1"/>
              <a:t>Jiawei</a:t>
            </a:r>
            <a:r>
              <a:rPr lang="fr-FR" dirty="0"/>
              <a:t> Han, Micheline </a:t>
            </a:r>
            <a:r>
              <a:rPr lang="fr-FR" dirty="0" err="1"/>
              <a:t>Kamber</a:t>
            </a:r>
            <a:r>
              <a:rPr lang="fr-FR" dirty="0"/>
              <a:t> et Jian Pei.</a:t>
            </a:r>
          </a:p>
          <a:p>
            <a:pPr marL="0" indent="0">
              <a:buNone/>
            </a:pPr>
            <a:r>
              <a:rPr lang="fr-FR" dirty="0"/>
              <a:t>2. "Introduction to Data Mining" de </a:t>
            </a:r>
            <a:r>
              <a:rPr lang="fr-FR" dirty="0" err="1"/>
              <a:t>Pang-Ning</a:t>
            </a:r>
            <a:r>
              <a:rPr lang="fr-FR" dirty="0"/>
              <a:t> Tan, Michael Steinbach et </a:t>
            </a:r>
            <a:r>
              <a:rPr lang="fr-FR" dirty="0" err="1"/>
              <a:t>Vipin</a:t>
            </a:r>
            <a:r>
              <a:rPr lang="fr-FR" dirty="0"/>
              <a:t> Kumar.</a:t>
            </a:r>
          </a:p>
          <a:p>
            <a:pPr marL="0" indent="0">
              <a:buNone/>
            </a:pPr>
            <a:endParaRPr lang="fr-FR" dirty="0"/>
          </a:p>
          <a:p>
            <a:pPr marL="0" indent="0">
              <a:buNone/>
            </a:pPr>
            <a:r>
              <a:rPr lang="fr-FR" sz="2900" b="1" dirty="0"/>
              <a:t>Articles académiques :</a:t>
            </a:r>
          </a:p>
          <a:p>
            <a:pPr marL="0" indent="0">
              <a:buNone/>
            </a:pPr>
            <a:r>
              <a:rPr lang="fr-FR" dirty="0"/>
              <a:t>1. Rakesh Agrawal, </a:t>
            </a:r>
            <a:r>
              <a:rPr lang="fr-FR" dirty="0" err="1"/>
              <a:t>Ramakrishnan</a:t>
            </a:r>
            <a:r>
              <a:rPr lang="fr-FR" dirty="0"/>
              <a:t> </a:t>
            </a:r>
            <a:r>
              <a:rPr lang="fr-FR" dirty="0" err="1"/>
              <a:t>Srikant</a:t>
            </a:r>
            <a:r>
              <a:rPr lang="fr-FR" dirty="0"/>
              <a:t>. "Fast </a:t>
            </a:r>
            <a:r>
              <a:rPr lang="fr-FR" dirty="0" err="1"/>
              <a:t>Algorithms</a:t>
            </a:r>
            <a:r>
              <a:rPr lang="fr-FR" dirty="0"/>
              <a:t> for Mining Association Rules". Proc. 20th Int. Conf. Very Large Data Bases, VLDB. 1994.</a:t>
            </a:r>
          </a:p>
          <a:p>
            <a:pPr marL="0" indent="0">
              <a:buNone/>
            </a:pPr>
            <a:r>
              <a:rPr lang="fr-FR" dirty="0"/>
              <a:t>2. Mohammed J. Zaki, Srinivasan </a:t>
            </a:r>
            <a:r>
              <a:rPr lang="fr-FR" dirty="0" err="1"/>
              <a:t>Parthasarathy</a:t>
            </a:r>
            <a:r>
              <a:rPr lang="fr-FR" dirty="0"/>
              <a:t>, </a:t>
            </a:r>
            <a:r>
              <a:rPr lang="fr-FR" dirty="0" err="1"/>
              <a:t>Mitsunori</a:t>
            </a:r>
            <a:r>
              <a:rPr lang="fr-FR" dirty="0"/>
              <a:t> </a:t>
            </a:r>
            <a:r>
              <a:rPr lang="fr-FR" dirty="0" err="1"/>
              <a:t>Ogihara</a:t>
            </a:r>
            <a:r>
              <a:rPr lang="fr-FR" dirty="0"/>
              <a:t>, Wei Li. "New </a:t>
            </a:r>
            <a:r>
              <a:rPr lang="fr-FR" dirty="0" err="1"/>
              <a:t>Algorithms</a:t>
            </a:r>
            <a:r>
              <a:rPr lang="fr-FR" dirty="0"/>
              <a:t> for Fast Discovery of Association Rules". Proc. 3rd Int. Conf. </a:t>
            </a:r>
            <a:r>
              <a:rPr lang="fr-FR" dirty="0" err="1"/>
              <a:t>Knowledge</a:t>
            </a:r>
            <a:r>
              <a:rPr lang="fr-FR" dirty="0"/>
              <a:t> Discovery and Data Mining, KDD. 1997.</a:t>
            </a:r>
          </a:p>
          <a:p>
            <a:pPr marL="0" indent="0">
              <a:buNone/>
            </a:pPr>
            <a:r>
              <a:rPr lang="fr-FR" dirty="0"/>
              <a:t>3. </a:t>
            </a:r>
            <a:r>
              <a:rPr lang="fr-FR" dirty="0" err="1"/>
              <a:t>Hiroaki</a:t>
            </a:r>
            <a:r>
              <a:rPr lang="fr-FR" dirty="0"/>
              <a:t> </a:t>
            </a:r>
            <a:r>
              <a:rPr lang="fr-FR" dirty="0" err="1"/>
              <a:t>Hata</a:t>
            </a:r>
            <a:r>
              <a:rPr lang="fr-FR" dirty="0"/>
              <a:t>, Takashi </a:t>
            </a:r>
            <a:r>
              <a:rPr lang="fr-FR" dirty="0" err="1"/>
              <a:t>Washio</a:t>
            </a:r>
            <a:r>
              <a:rPr lang="fr-FR" dirty="0"/>
              <a:t>. "An efficient </a:t>
            </a:r>
            <a:r>
              <a:rPr lang="fr-FR" dirty="0" err="1"/>
              <a:t>algorithm</a:t>
            </a:r>
            <a:r>
              <a:rPr lang="fr-FR" dirty="0"/>
              <a:t> for </a:t>
            </a:r>
            <a:r>
              <a:rPr lang="fr-FR" dirty="0" err="1"/>
              <a:t>mining</a:t>
            </a:r>
            <a:r>
              <a:rPr lang="fr-FR" dirty="0"/>
              <a:t> </a:t>
            </a:r>
            <a:r>
              <a:rPr lang="fr-FR" dirty="0" err="1"/>
              <a:t>frequent</a:t>
            </a:r>
            <a:r>
              <a:rPr lang="fr-FR" dirty="0"/>
              <a:t> </a:t>
            </a:r>
            <a:r>
              <a:rPr lang="fr-FR" dirty="0" err="1"/>
              <a:t>closed</a:t>
            </a:r>
            <a:r>
              <a:rPr lang="fr-FR" dirty="0"/>
              <a:t> item sets". IEEE Trans. </a:t>
            </a:r>
            <a:r>
              <a:rPr lang="fr-FR" dirty="0" err="1"/>
              <a:t>Knowledge</a:t>
            </a:r>
            <a:r>
              <a:rPr lang="fr-FR" dirty="0"/>
              <a:t> Data Eng. 2005.</a:t>
            </a:r>
          </a:p>
          <a:p>
            <a:pPr marL="0" indent="0">
              <a:buNone/>
            </a:pPr>
            <a:r>
              <a:rPr lang="fr-FR" dirty="0"/>
              <a:t>4. Christian </a:t>
            </a:r>
            <a:r>
              <a:rPr lang="fr-FR" dirty="0" err="1"/>
              <a:t>Borgelt</a:t>
            </a:r>
            <a:r>
              <a:rPr lang="fr-FR" dirty="0"/>
              <a:t>, Hans Ulrich Simon. "Mining </a:t>
            </a:r>
            <a:r>
              <a:rPr lang="fr-FR" dirty="0" err="1"/>
              <a:t>Molecular</a:t>
            </a:r>
            <a:r>
              <a:rPr lang="fr-FR" dirty="0"/>
              <a:t> Fragments: </a:t>
            </a:r>
            <a:r>
              <a:rPr lang="fr-FR" dirty="0" err="1"/>
              <a:t>Finding</a:t>
            </a:r>
            <a:r>
              <a:rPr lang="fr-FR" dirty="0"/>
              <a:t> Relevant Substructures of </a:t>
            </a:r>
            <a:r>
              <a:rPr lang="fr-FR" dirty="0" err="1"/>
              <a:t>Molecules</a:t>
            </a:r>
            <a:r>
              <a:rPr lang="fr-FR" dirty="0"/>
              <a:t>". Proc. 1st </a:t>
            </a:r>
            <a:r>
              <a:rPr lang="fr-FR" dirty="0" err="1"/>
              <a:t>European</a:t>
            </a:r>
            <a:r>
              <a:rPr lang="fr-FR" dirty="0"/>
              <a:t> Symposium on Principles of Data Mining and </a:t>
            </a:r>
            <a:r>
              <a:rPr lang="fr-FR" dirty="0" err="1"/>
              <a:t>Knowledge</a:t>
            </a:r>
            <a:r>
              <a:rPr lang="fr-FR" dirty="0"/>
              <a:t> Discovery, PKDD. 1997.</a:t>
            </a:r>
          </a:p>
          <a:p>
            <a:pPr marL="0" indent="0">
              <a:buNone/>
            </a:pPr>
            <a:endParaRPr lang="fr-FR" dirty="0"/>
          </a:p>
        </p:txBody>
      </p:sp>
    </p:spTree>
    <p:extLst>
      <p:ext uri="{BB962C8B-B14F-4D97-AF65-F5344CB8AC3E}">
        <p14:creationId xmlns:p14="http://schemas.microsoft.com/office/powerpoint/2010/main" val="2860661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9197" y="390220"/>
            <a:ext cx="9472803" cy="874598"/>
          </a:xfrm>
          <a:prstGeom prst="rect">
            <a:avLst/>
          </a:prstGeom>
        </p:spPr>
        <p:txBody>
          <a:bodyPr vert="horz" wrap="square" lIns="0" tIns="12700" rIns="0" bIns="0" rtlCol="0">
            <a:spAutoFit/>
          </a:bodyPr>
          <a:lstStyle/>
          <a:p>
            <a:pPr marL="12700">
              <a:spcBef>
                <a:spcPts val="100"/>
              </a:spcBef>
            </a:pPr>
            <a:r>
              <a:rPr lang="fr-FR" sz="2800" dirty="0"/>
              <a:t>a.</a:t>
            </a:r>
            <a:r>
              <a:rPr lang="fr-FR" sz="2800" spc="-25" dirty="0"/>
              <a:t> </a:t>
            </a:r>
            <a:r>
              <a:rPr lang="fr-FR" sz="2800" spc="-25" dirty="0" err="1"/>
              <a:t>Ecommerce</a:t>
            </a:r>
            <a:r>
              <a:rPr lang="fr-FR" sz="2800" spc="-25" dirty="0"/>
              <a:t> : </a:t>
            </a:r>
            <a:r>
              <a:rPr lang="fr-FR" sz="2800" b="1" i="0" dirty="0">
                <a:effectLst/>
                <a:latin typeface="Söhne"/>
              </a:rPr>
              <a:t>Recommandation de produits dans </a:t>
            </a:r>
            <a:br>
              <a:rPr lang="fr-FR" sz="2800" b="1" i="0" dirty="0">
                <a:effectLst/>
                <a:latin typeface="Söhne"/>
              </a:rPr>
            </a:br>
            <a:r>
              <a:rPr lang="fr-FR" sz="2800" b="1" i="0" dirty="0">
                <a:effectLst/>
                <a:latin typeface="Söhne"/>
              </a:rPr>
              <a:t>le commerce électronique :</a:t>
            </a:r>
            <a:r>
              <a:rPr lang="fr-FR" sz="2800" b="0" i="0" dirty="0">
                <a:effectLst/>
                <a:latin typeface="Söhne"/>
              </a:rPr>
              <a:t> </a:t>
            </a:r>
            <a:endParaRPr lang="fr-FR" sz="2800" dirty="0"/>
          </a:p>
        </p:txBody>
      </p:sp>
      <p:sp>
        <p:nvSpPr>
          <p:cNvPr id="4" name="object 4"/>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fr-FR" sz="1800" spc="-10" dirty="0">
                <a:solidFill>
                  <a:srgbClr val="FF0000"/>
                </a:solidFill>
                <a:latin typeface="Calibri"/>
                <a:cs typeface="Calibri"/>
              </a:rPr>
              <a:t>4.Applications utilisant l'algorithme Apriori</a:t>
            </a:r>
            <a:endParaRPr lang="fr-FR" sz="1800" dirty="0">
              <a:solidFill>
                <a:srgbClr val="FF0000"/>
              </a:solidFill>
              <a:latin typeface="Calibri"/>
              <a:cs typeface="Calibri"/>
            </a:endParaRPr>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7" name="TextBox 6">
            <a:extLst>
              <a:ext uri="{FF2B5EF4-FFF2-40B4-BE49-F238E27FC236}">
                <a16:creationId xmlns:a16="http://schemas.microsoft.com/office/drawing/2014/main" id="{9FF3D29B-4459-7E26-67EC-40125B8B413D}"/>
              </a:ext>
            </a:extLst>
          </p:cNvPr>
          <p:cNvSpPr txBox="1"/>
          <p:nvPr/>
        </p:nvSpPr>
        <p:spPr>
          <a:xfrm>
            <a:off x="228602" y="1862235"/>
            <a:ext cx="5495976" cy="2246769"/>
          </a:xfrm>
          <a:prstGeom prst="rect">
            <a:avLst/>
          </a:prstGeom>
          <a:noFill/>
        </p:spPr>
        <p:txBody>
          <a:bodyPr wrap="square" rtlCol="0">
            <a:spAutoFit/>
          </a:bodyPr>
          <a:lstStyle/>
          <a:p>
            <a:pPr algn="just"/>
            <a:r>
              <a:rPr lang="fr-FR" sz="2000" b="0" i="0" dirty="0">
                <a:effectLst/>
                <a:latin typeface="Söhne"/>
              </a:rPr>
              <a:t>Les </a:t>
            </a:r>
            <a:r>
              <a:rPr lang="fr-FR" sz="2000" b="1" i="0" dirty="0">
                <a:solidFill>
                  <a:srgbClr val="FF0000"/>
                </a:solidFill>
                <a:effectLst/>
                <a:latin typeface="Söhne"/>
              </a:rPr>
              <a:t>détaillants en ligne </a:t>
            </a:r>
            <a:r>
              <a:rPr lang="fr-FR" sz="2000" b="0" i="0" dirty="0">
                <a:effectLst/>
                <a:latin typeface="Söhne"/>
              </a:rPr>
              <a:t>utilisent l'algorithme Apriori pour identifier les associations entre les produits fréquemment achetés ensemble. Cela permet de recommander des produits pertinents aux clients, ce qui peut augmenter les ventes et améliorer l'expérience utilisateur.</a:t>
            </a:r>
          </a:p>
          <a:p>
            <a:pPr algn="just"/>
            <a:endParaRPr lang="fr-FR" sz="2000" dirty="0"/>
          </a:p>
        </p:txBody>
      </p:sp>
      <p:pic>
        <p:nvPicPr>
          <p:cNvPr id="9" name="Picture 8">
            <a:extLst>
              <a:ext uri="{FF2B5EF4-FFF2-40B4-BE49-F238E27FC236}">
                <a16:creationId xmlns:a16="http://schemas.microsoft.com/office/drawing/2014/main" id="{70216720-37BF-A874-F772-AC16E280E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591" y="1558118"/>
            <a:ext cx="5495976" cy="2855002"/>
          </a:xfrm>
          <a:prstGeom prst="rect">
            <a:avLst/>
          </a:prstGeom>
        </p:spPr>
      </p:pic>
      <p:pic>
        <p:nvPicPr>
          <p:cNvPr id="11" name="Picture 10">
            <a:extLst>
              <a:ext uri="{FF2B5EF4-FFF2-40B4-BE49-F238E27FC236}">
                <a16:creationId xmlns:a16="http://schemas.microsoft.com/office/drawing/2014/main" id="{D2E055C5-42A8-56CC-6ED1-A72A5DA710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8378" y="4328086"/>
            <a:ext cx="7772400" cy="2287753"/>
          </a:xfrm>
          <a:prstGeom prst="rect">
            <a:avLst/>
          </a:prstGeom>
        </p:spPr>
      </p:pic>
      <p:sp>
        <p:nvSpPr>
          <p:cNvPr id="3" name="Bent Arrow 2">
            <a:extLst>
              <a:ext uri="{FF2B5EF4-FFF2-40B4-BE49-F238E27FC236}">
                <a16:creationId xmlns:a16="http://schemas.microsoft.com/office/drawing/2014/main" id="{3B797EDE-F3AB-6060-8941-3024F1F3D814}"/>
              </a:ext>
            </a:extLst>
          </p:cNvPr>
          <p:cNvSpPr/>
          <p:nvPr/>
        </p:nvSpPr>
        <p:spPr>
          <a:xfrm flipH="1" flipV="1">
            <a:off x="9372600" y="4795576"/>
            <a:ext cx="1143000" cy="1447800"/>
          </a:xfrm>
          <a:prstGeom prst="bentArrow">
            <a:avLst>
              <a:gd name="adj1" fmla="val 5328"/>
              <a:gd name="adj2" fmla="val 16475"/>
              <a:gd name="adj3" fmla="val 25000"/>
              <a:gd name="adj4" fmla="val 4375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Left Bracket 5">
            <a:extLst>
              <a:ext uri="{FF2B5EF4-FFF2-40B4-BE49-F238E27FC236}">
                <a16:creationId xmlns:a16="http://schemas.microsoft.com/office/drawing/2014/main" id="{5E70BEF2-D073-7AB8-E625-1F7F3E8C90A1}"/>
              </a:ext>
            </a:extLst>
          </p:cNvPr>
          <p:cNvSpPr/>
          <p:nvPr/>
        </p:nvSpPr>
        <p:spPr>
          <a:xfrm>
            <a:off x="1702596" y="4929839"/>
            <a:ext cx="271564" cy="1447800"/>
          </a:xfrm>
          <a:prstGeom prst="leftBracket">
            <a:avLst/>
          </a:prstGeom>
          <a:noFill/>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8" name="Left Bracket 7">
            <a:extLst>
              <a:ext uri="{FF2B5EF4-FFF2-40B4-BE49-F238E27FC236}">
                <a16:creationId xmlns:a16="http://schemas.microsoft.com/office/drawing/2014/main" id="{467B10AE-F545-3EBB-BC7A-C2C3F201E156}"/>
              </a:ext>
            </a:extLst>
          </p:cNvPr>
          <p:cNvSpPr/>
          <p:nvPr/>
        </p:nvSpPr>
        <p:spPr>
          <a:xfrm flipH="1">
            <a:off x="3429000" y="4929839"/>
            <a:ext cx="454662" cy="1447800"/>
          </a:xfrm>
          <a:prstGeom prst="leftBracket">
            <a:avLst/>
          </a:prstGeom>
          <a:noFill/>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0" name="Left Bracket 9">
            <a:extLst>
              <a:ext uri="{FF2B5EF4-FFF2-40B4-BE49-F238E27FC236}">
                <a16:creationId xmlns:a16="http://schemas.microsoft.com/office/drawing/2014/main" id="{FD4B28F0-9C76-FDAE-3D13-C1B3361DEBBA}"/>
              </a:ext>
            </a:extLst>
          </p:cNvPr>
          <p:cNvSpPr/>
          <p:nvPr/>
        </p:nvSpPr>
        <p:spPr>
          <a:xfrm>
            <a:off x="6495123" y="2237288"/>
            <a:ext cx="271564" cy="1447800"/>
          </a:xfrm>
          <a:prstGeom prst="leftBracket">
            <a:avLst/>
          </a:prstGeom>
          <a:noFill/>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2" name="Left Bracket 11">
            <a:extLst>
              <a:ext uri="{FF2B5EF4-FFF2-40B4-BE49-F238E27FC236}">
                <a16:creationId xmlns:a16="http://schemas.microsoft.com/office/drawing/2014/main" id="{A060434B-1D56-9BF3-030C-0573CB57F370}"/>
              </a:ext>
            </a:extLst>
          </p:cNvPr>
          <p:cNvSpPr/>
          <p:nvPr/>
        </p:nvSpPr>
        <p:spPr>
          <a:xfrm flipH="1">
            <a:off x="10288269" y="2237288"/>
            <a:ext cx="454662" cy="1447800"/>
          </a:xfrm>
          <a:prstGeom prst="leftBracket">
            <a:avLst/>
          </a:prstGeom>
          <a:noFill/>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260381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9197" y="390220"/>
            <a:ext cx="9853803" cy="443711"/>
          </a:xfrm>
          <a:prstGeom prst="rect">
            <a:avLst/>
          </a:prstGeom>
        </p:spPr>
        <p:txBody>
          <a:bodyPr vert="horz" wrap="square" lIns="0" tIns="12700" rIns="0" bIns="0" rtlCol="0">
            <a:spAutoFit/>
          </a:bodyPr>
          <a:lstStyle/>
          <a:p>
            <a:pPr marL="12700">
              <a:spcBef>
                <a:spcPts val="100"/>
              </a:spcBef>
            </a:pPr>
            <a:r>
              <a:rPr lang="es-ES" sz="2800" noProof="1"/>
              <a:t>b</a:t>
            </a:r>
            <a:r>
              <a:rPr sz="2800" noProof="1"/>
              <a:t>.</a:t>
            </a:r>
            <a:r>
              <a:rPr sz="2800" spc="-25" noProof="1"/>
              <a:t> </a:t>
            </a:r>
            <a:r>
              <a:rPr lang="es-ES" sz="2800" spc="-25" noProof="1"/>
              <a:t>Commerce : </a:t>
            </a:r>
            <a:r>
              <a:rPr lang="en-US" sz="2800" b="1" i="0" noProof="1">
                <a:effectLst/>
                <a:latin typeface="Söhne"/>
              </a:rPr>
              <a:t>Gestion des stocks </a:t>
            </a:r>
            <a:endParaRPr sz="2800" noProof="1"/>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7" name="TextBox 6">
            <a:extLst>
              <a:ext uri="{FF2B5EF4-FFF2-40B4-BE49-F238E27FC236}">
                <a16:creationId xmlns:a16="http://schemas.microsoft.com/office/drawing/2014/main" id="{9FF3D29B-4459-7E26-67EC-40125B8B413D}"/>
              </a:ext>
            </a:extLst>
          </p:cNvPr>
          <p:cNvSpPr txBox="1"/>
          <p:nvPr/>
        </p:nvSpPr>
        <p:spPr>
          <a:xfrm>
            <a:off x="268357" y="1340387"/>
            <a:ext cx="11506199" cy="969496"/>
          </a:xfrm>
          <a:prstGeom prst="rect">
            <a:avLst/>
          </a:prstGeom>
          <a:noFill/>
        </p:spPr>
        <p:txBody>
          <a:bodyPr wrap="square" rtlCol="0">
            <a:spAutoFit/>
          </a:bodyPr>
          <a:lstStyle/>
          <a:p>
            <a:pPr algn="just"/>
            <a:r>
              <a:rPr lang="en-US" sz="1900" b="0" i="0" noProof="1">
                <a:effectLst/>
                <a:latin typeface="Söhne"/>
              </a:rPr>
              <a:t>Dans le domaine de</a:t>
            </a:r>
            <a:r>
              <a:rPr lang="en-US" sz="1900" b="0" i="0" noProof="1">
                <a:solidFill>
                  <a:srgbClr val="FF0000"/>
                </a:solidFill>
                <a:effectLst/>
                <a:latin typeface="Söhne"/>
              </a:rPr>
              <a:t> la </a:t>
            </a:r>
            <a:r>
              <a:rPr lang="en-US" sz="1900" b="1" i="0" noProof="1">
                <a:solidFill>
                  <a:srgbClr val="FF0000"/>
                </a:solidFill>
                <a:effectLst/>
                <a:latin typeface="Söhne"/>
              </a:rPr>
              <a:t>gestion des stocks</a:t>
            </a:r>
            <a:r>
              <a:rPr lang="en-US" sz="1900" b="0" i="0" noProof="1">
                <a:effectLst/>
                <a:latin typeface="Söhne"/>
              </a:rPr>
              <a:t>, l'algorithme Apriori peut être utilisé pour analyser les données des transactions passées et identifier les associations entre les produits. Cela permet d'optimiser les niveaux de stocks en identifiant les produits qui sont souvent achetés ensemble.</a:t>
            </a:r>
            <a:endParaRPr lang="fr-FR" sz="1900" noProof="1"/>
          </a:p>
        </p:txBody>
      </p:sp>
      <p:sp>
        <p:nvSpPr>
          <p:cNvPr id="3" name="TextBox 2">
            <a:extLst>
              <a:ext uri="{FF2B5EF4-FFF2-40B4-BE49-F238E27FC236}">
                <a16:creationId xmlns:a16="http://schemas.microsoft.com/office/drawing/2014/main" id="{6BC3C4B3-F07C-5B39-4684-2616346BED06}"/>
              </a:ext>
            </a:extLst>
          </p:cNvPr>
          <p:cNvSpPr txBox="1"/>
          <p:nvPr/>
        </p:nvSpPr>
        <p:spPr>
          <a:xfrm>
            <a:off x="268357" y="2816339"/>
            <a:ext cx="11684357" cy="969496"/>
          </a:xfrm>
          <a:prstGeom prst="rect">
            <a:avLst/>
          </a:prstGeom>
          <a:noFill/>
        </p:spPr>
        <p:txBody>
          <a:bodyPr wrap="square" rtlCol="0">
            <a:spAutoFit/>
          </a:bodyPr>
          <a:lstStyle/>
          <a:p>
            <a:pPr lvl="2" algn="just"/>
            <a:r>
              <a:rPr lang="en-US" sz="1900" b="1" i="0" noProof="1">
                <a:effectLst/>
                <a:latin typeface="Söhne"/>
              </a:rPr>
              <a:t>Optimisation des niveaux de stocks                                                   Prévision de la demande</a:t>
            </a:r>
            <a:endParaRPr lang="en-US" sz="1900" b="0" i="0" noProof="1">
              <a:effectLst/>
              <a:latin typeface="Söhne"/>
            </a:endParaRPr>
          </a:p>
          <a:p>
            <a:pPr lvl="4" algn="just"/>
            <a:endParaRPr lang="en-US" sz="1900" b="0" i="0" noProof="1">
              <a:effectLst/>
              <a:latin typeface="Söhne"/>
            </a:endParaRPr>
          </a:p>
          <a:p>
            <a:pPr algn="just"/>
            <a:endParaRPr lang="fr-FR" sz="1900" noProof="1"/>
          </a:p>
        </p:txBody>
      </p:sp>
      <p:pic>
        <p:nvPicPr>
          <p:cNvPr id="8" name="Picture 7">
            <a:extLst>
              <a:ext uri="{FF2B5EF4-FFF2-40B4-BE49-F238E27FC236}">
                <a16:creationId xmlns:a16="http://schemas.microsoft.com/office/drawing/2014/main" id="{124B48E0-F883-5697-CB56-33700D1D7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2796352"/>
            <a:ext cx="4093429" cy="4093429"/>
          </a:xfrm>
          <a:prstGeom prst="rect">
            <a:avLst/>
          </a:prstGeom>
        </p:spPr>
      </p:pic>
      <p:sp>
        <p:nvSpPr>
          <p:cNvPr id="9" name="object 4">
            <a:extLst>
              <a:ext uri="{FF2B5EF4-FFF2-40B4-BE49-F238E27FC236}">
                <a16:creationId xmlns:a16="http://schemas.microsoft.com/office/drawing/2014/main" id="{B89DA95C-4107-3887-5FD5-4B4EA66B7C48}"/>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n-US" sz="1800" spc="-10" noProof="1">
                <a:solidFill>
                  <a:srgbClr val="FF0000"/>
                </a:solidFill>
                <a:latin typeface="Calibri"/>
                <a:cs typeface="Calibri"/>
              </a:rPr>
              <a:t>4.Applications utilisant l'algorithme Apriori</a:t>
            </a:r>
            <a:endParaRPr sz="1800" noProof="1">
              <a:solidFill>
                <a:srgbClr val="FF0000"/>
              </a:solidFill>
              <a:latin typeface="Calibri"/>
              <a:cs typeface="Calibri"/>
            </a:endParaRPr>
          </a:p>
        </p:txBody>
      </p:sp>
      <p:pic>
        <p:nvPicPr>
          <p:cNvPr id="6" name="Picture 5">
            <a:extLst>
              <a:ext uri="{FF2B5EF4-FFF2-40B4-BE49-F238E27FC236}">
                <a16:creationId xmlns:a16="http://schemas.microsoft.com/office/drawing/2014/main" id="{56B36E3A-A8C2-3B14-0D6F-7008C1E34B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3556915"/>
            <a:ext cx="4724401" cy="2615705"/>
          </a:xfrm>
          <a:prstGeom prst="rect">
            <a:avLst/>
          </a:prstGeom>
        </p:spPr>
      </p:pic>
      <p:sp>
        <p:nvSpPr>
          <p:cNvPr id="11" name="Double Brace 10">
            <a:extLst>
              <a:ext uri="{FF2B5EF4-FFF2-40B4-BE49-F238E27FC236}">
                <a16:creationId xmlns:a16="http://schemas.microsoft.com/office/drawing/2014/main" id="{A2FCCEAD-E8B3-9E02-23C2-5E25A028DB71}"/>
              </a:ext>
            </a:extLst>
          </p:cNvPr>
          <p:cNvSpPr/>
          <p:nvPr/>
        </p:nvSpPr>
        <p:spPr>
          <a:xfrm>
            <a:off x="7315200" y="2796352"/>
            <a:ext cx="2895600" cy="504735"/>
          </a:xfrm>
          <a:prstGeom prst="bracePair">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sp>
        <p:nvSpPr>
          <p:cNvPr id="12" name="Double Brace 11">
            <a:extLst>
              <a:ext uri="{FF2B5EF4-FFF2-40B4-BE49-F238E27FC236}">
                <a16:creationId xmlns:a16="http://schemas.microsoft.com/office/drawing/2014/main" id="{32CC72A4-2197-EEA9-729F-6BA61F00100C}"/>
              </a:ext>
            </a:extLst>
          </p:cNvPr>
          <p:cNvSpPr/>
          <p:nvPr/>
        </p:nvSpPr>
        <p:spPr>
          <a:xfrm>
            <a:off x="1088171" y="2796351"/>
            <a:ext cx="3864829" cy="504735"/>
          </a:xfrm>
          <a:prstGeom prst="bracePair">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480514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9197" y="390220"/>
            <a:ext cx="9853803" cy="443711"/>
          </a:xfrm>
          <a:prstGeom prst="rect">
            <a:avLst/>
          </a:prstGeom>
        </p:spPr>
        <p:txBody>
          <a:bodyPr vert="horz" wrap="square" lIns="0" tIns="12700" rIns="0" bIns="0" rtlCol="0">
            <a:spAutoFit/>
          </a:bodyPr>
          <a:lstStyle/>
          <a:p>
            <a:pPr marL="12700">
              <a:spcBef>
                <a:spcPts val="100"/>
              </a:spcBef>
            </a:pPr>
            <a:r>
              <a:rPr lang="fr-FR" sz="2800" b="1" i="0" dirty="0">
                <a:effectLst/>
                <a:latin typeface="Söhne"/>
              </a:rPr>
              <a:t>C-</a:t>
            </a:r>
            <a:r>
              <a:rPr lang="fr-FR" sz="2800" dirty="0" err="1">
                <a:latin typeface="Söhne"/>
              </a:rPr>
              <a:t>M</a:t>
            </a:r>
            <a:r>
              <a:rPr lang="fr-FR" sz="2800" b="1" i="0" dirty="0" err="1">
                <a:effectLst/>
                <a:latin typeface="Söhne"/>
              </a:rPr>
              <a:t>edecine</a:t>
            </a:r>
            <a:r>
              <a:rPr lang="fr-FR" sz="2800" b="1" i="0" dirty="0">
                <a:effectLst/>
                <a:latin typeface="Söhne"/>
              </a:rPr>
              <a:t> : Détection des interactions médicamenteuses</a:t>
            </a:r>
            <a:endParaRPr lang="fr-FR" sz="2800" dirty="0"/>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7" name="TextBox 6">
            <a:extLst>
              <a:ext uri="{FF2B5EF4-FFF2-40B4-BE49-F238E27FC236}">
                <a16:creationId xmlns:a16="http://schemas.microsoft.com/office/drawing/2014/main" id="{9FF3D29B-4459-7E26-67EC-40125B8B413D}"/>
              </a:ext>
            </a:extLst>
          </p:cNvPr>
          <p:cNvSpPr txBox="1"/>
          <p:nvPr/>
        </p:nvSpPr>
        <p:spPr>
          <a:xfrm>
            <a:off x="6096000" y="1920895"/>
            <a:ext cx="5678847" cy="3016210"/>
          </a:xfrm>
          <a:prstGeom prst="rect">
            <a:avLst/>
          </a:prstGeom>
          <a:noFill/>
        </p:spPr>
        <p:txBody>
          <a:bodyPr wrap="square" rtlCol="0">
            <a:spAutoFit/>
          </a:bodyPr>
          <a:lstStyle/>
          <a:p>
            <a:pPr algn="just"/>
            <a:r>
              <a:rPr lang="fr-FR" sz="1900" b="0" i="0" dirty="0">
                <a:effectLst/>
                <a:latin typeface="Söhne"/>
              </a:rPr>
              <a:t>En analysant les données des dossiers médicaux électroniques, l'algorithme Apriori peut identifier les associations entre les médicaments prescrits et les effets indésirables signalés par les patients. </a:t>
            </a:r>
          </a:p>
          <a:p>
            <a:pPr algn="just"/>
            <a:endParaRPr lang="fr-FR" sz="1900" dirty="0">
              <a:latin typeface="Söhne"/>
            </a:endParaRPr>
          </a:p>
          <a:p>
            <a:pPr algn="just"/>
            <a:endParaRPr lang="fr-FR" sz="1900" dirty="0">
              <a:latin typeface="Söhne"/>
            </a:endParaRPr>
          </a:p>
          <a:p>
            <a:pPr algn="just"/>
            <a:r>
              <a:rPr lang="fr-FR" sz="1900" b="0" i="0" dirty="0">
                <a:effectLst/>
                <a:latin typeface="Söhne"/>
              </a:rPr>
              <a:t>Le secteur de </a:t>
            </a:r>
            <a:r>
              <a:rPr lang="fr-FR" sz="1900" dirty="0">
                <a:latin typeface="Söhne"/>
              </a:rPr>
              <a:t>la sante utilise l’algorithme apriori pour détecter </a:t>
            </a:r>
            <a:r>
              <a:rPr lang="fr-FR" sz="1900" b="1" dirty="0">
                <a:solidFill>
                  <a:srgbClr val="FF0000"/>
                </a:solidFill>
                <a:latin typeface="Söhne"/>
              </a:rPr>
              <a:t>l</a:t>
            </a:r>
            <a:r>
              <a:rPr lang="fr-FR" sz="1900" b="1" i="0" dirty="0">
                <a:solidFill>
                  <a:srgbClr val="FF0000"/>
                </a:solidFill>
                <a:effectLst/>
                <a:latin typeface="Söhne"/>
              </a:rPr>
              <a:t>es événements indésirables médicamenteux </a:t>
            </a:r>
            <a:r>
              <a:rPr lang="fr-FR" sz="1900" b="0" i="0" dirty="0">
                <a:effectLst/>
                <a:latin typeface="Söhne"/>
              </a:rPr>
              <a:t>(EIM) en tant que cause significative d'admissions hospitalières et de morbidité. </a:t>
            </a:r>
            <a:endParaRPr lang="fr-FR" sz="1900" dirty="0"/>
          </a:p>
        </p:txBody>
      </p:sp>
      <p:pic>
        <p:nvPicPr>
          <p:cNvPr id="6" name="Picture 5">
            <a:extLst>
              <a:ext uri="{FF2B5EF4-FFF2-40B4-BE49-F238E27FC236}">
                <a16:creationId xmlns:a16="http://schemas.microsoft.com/office/drawing/2014/main" id="{54FE63FA-0CF3-8B69-25F8-0C560A225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03" y="1524000"/>
            <a:ext cx="6350000" cy="4229100"/>
          </a:xfrm>
          <a:prstGeom prst="rect">
            <a:avLst/>
          </a:prstGeom>
        </p:spPr>
      </p:pic>
      <p:sp>
        <p:nvSpPr>
          <p:cNvPr id="8" name="object 4">
            <a:extLst>
              <a:ext uri="{FF2B5EF4-FFF2-40B4-BE49-F238E27FC236}">
                <a16:creationId xmlns:a16="http://schemas.microsoft.com/office/drawing/2014/main" id="{46995A53-804D-9FD7-F3D6-42DAF1770C25}"/>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fr-FR" sz="1800" spc="-10" dirty="0">
                <a:solidFill>
                  <a:srgbClr val="FF0000"/>
                </a:solidFill>
                <a:latin typeface="Calibri"/>
                <a:cs typeface="Calibri"/>
              </a:rPr>
              <a:t>4.Applications utilisant l'algorithme Apriori</a:t>
            </a:r>
            <a:endParaRPr lang="fr-FR" sz="1800" dirty="0">
              <a:solidFill>
                <a:srgbClr val="FF0000"/>
              </a:solidFill>
              <a:latin typeface="Calibri"/>
              <a:cs typeface="Calibri"/>
            </a:endParaRPr>
          </a:p>
        </p:txBody>
      </p:sp>
    </p:spTree>
    <p:extLst>
      <p:ext uri="{BB962C8B-B14F-4D97-AF65-F5344CB8AC3E}">
        <p14:creationId xmlns:p14="http://schemas.microsoft.com/office/powerpoint/2010/main" val="1969014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9197" y="390220"/>
            <a:ext cx="9853803" cy="443711"/>
          </a:xfrm>
          <a:prstGeom prst="rect">
            <a:avLst/>
          </a:prstGeom>
        </p:spPr>
        <p:txBody>
          <a:bodyPr vert="horz" wrap="square" lIns="0" tIns="12700" rIns="0" bIns="0" rtlCol="0">
            <a:spAutoFit/>
          </a:bodyPr>
          <a:lstStyle/>
          <a:p>
            <a:pPr marL="12700">
              <a:spcBef>
                <a:spcPts val="100"/>
              </a:spcBef>
            </a:pPr>
            <a:r>
              <a:rPr lang="es-ES" sz="2800"/>
              <a:t>d</a:t>
            </a:r>
            <a:r>
              <a:rPr sz="2800"/>
              <a:t>.</a:t>
            </a:r>
            <a:r>
              <a:rPr sz="2800" spc="-25"/>
              <a:t> </a:t>
            </a:r>
            <a:r>
              <a:rPr lang="es-ES" sz="2800" spc="-25"/>
              <a:t>Les </a:t>
            </a:r>
            <a:r>
              <a:rPr lang="en-US" sz="2800" b="1" i="0">
                <a:effectLst/>
                <a:latin typeface="Söhne"/>
              </a:rPr>
              <a:t>Assurances:</a:t>
            </a:r>
            <a:endParaRPr sz="2800"/>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7" name="TextBox 6">
            <a:extLst>
              <a:ext uri="{FF2B5EF4-FFF2-40B4-BE49-F238E27FC236}">
                <a16:creationId xmlns:a16="http://schemas.microsoft.com/office/drawing/2014/main" id="{9FF3D29B-4459-7E26-67EC-40125B8B413D}"/>
              </a:ext>
            </a:extLst>
          </p:cNvPr>
          <p:cNvSpPr txBox="1"/>
          <p:nvPr/>
        </p:nvSpPr>
        <p:spPr>
          <a:xfrm>
            <a:off x="335711" y="1168847"/>
            <a:ext cx="8065339" cy="1554272"/>
          </a:xfrm>
          <a:prstGeom prst="rect">
            <a:avLst/>
          </a:prstGeom>
          <a:noFill/>
        </p:spPr>
        <p:txBody>
          <a:bodyPr wrap="square" rtlCol="0">
            <a:spAutoFit/>
          </a:bodyPr>
          <a:lstStyle/>
          <a:p>
            <a:pPr algn="just"/>
            <a:r>
              <a:rPr lang="fr-FR" sz="1900" b="0" i="0" dirty="0">
                <a:effectLst/>
                <a:latin typeface="Söhne"/>
              </a:rPr>
              <a:t>Les compagnies </a:t>
            </a:r>
            <a:r>
              <a:rPr lang="fr-FR" sz="1900" b="1" i="0" dirty="0">
                <a:solidFill>
                  <a:srgbClr val="FF0000"/>
                </a:solidFill>
                <a:effectLst/>
                <a:latin typeface="Söhne"/>
              </a:rPr>
              <a:t>d'assurance</a:t>
            </a:r>
            <a:r>
              <a:rPr lang="fr-FR" sz="1900" b="0" i="0" dirty="0">
                <a:effectLst/>
                <a:latin typeface="Söhne"/>
              </a:rPr>
              <a:t> utilisent l'algorithme Apriori pour analyser les données de réclamations des clients et identifier les motifs de réclamations fréquents ou les fraudes potentielles. Cela peut les aider à détecter les tendances dans les réclamations et à prendre des mesures préventives pour réduire les risques et les coûts liés aux réclamations.</a:t>
            </a:r>
          </a:p>
        </p:txBody>
      </p:sp>
      <p:pic>
        <p:nvPicPr>
          <p:cNvPr id="6" name="Picture 5">
            <a:extLst>
              <a:ext uri="{FF2B5EF4-FFF2-40B4-BE49-F238E27FC236}">
                <a16:creationId xmlns:a16="http://schemas.microsoft.com/office/drawing/2014/main" id="{3F04DC81-A08F-7242-2CB4-2E4D0A342FDA}"/>
              </a:ext>
            </a:extLst>
          </p:cNvPr>
          <p:cNvPicPr>
            <a:picLocks noChangeAspect="1"/>
          </p:cNvPicPr>
          <p:nvPr/>
        </p:nvPicPr>
        <p:blipFill>
          <a:blip r:embed="rId4">
            <a:alphaModFix amt="17000"/>
            <a:extLst>
              <a:ext uri="{28A0092B-C50C-407E-A947-70E740481C1C}">
                <a14:useLocalDpi xmlns:a14="http://schemas.microsoft.com/office/drawing/2010/main" val="0"/>
              </a:ext>
            </a:extLst>
          </a:blip>
          <a:stretch>
            <a:fillRect/>
          </a:stretch>
        </p:blipFill>
        <p:spPr>
          <a:xfrm>
            <a:off x="8401050" y="291758"/>
            <a:ext cx="3810000" cy="2540000"/>
          </a:xfrm>
          <a:prstGeom prst="rect">
            <a:avLst/>
          </a:prstGeom>
          <a:effectLst>
            <a:glow>
              <a:schemeClr val="accent1">
                <a:alpha val="0"/>
              </a:schemeClr>
            </a:glow>
            <a:outerShdw blurRad="50800" dist="50800" dir="5400000" algn="ctr" rotWithShape="0">
              <a:srgbClr val="000000">
                <a:alpha val="0"/>
              </a:srgbClr>
            </a:outerShdw>
            <a:reflection stA="0" endPos="65000" dist="50800" dir="5400000" sy="-100000" algn="bl" rotWithShape="0"/>
          </a:effectLst>
        </p:spPr>
      </p:pic>
      <p:sp>
        <p:nvSpPr>
          <p:cNvPr id="8" name="object 4">
            <a:extLst>
              <a:ext uri="{FF2B5EF4-FFF2-40B4-BE49-F238E27FC236}">
                <a16:creationId xmlns:a16="http://schemas.microsoft.com/office/drawing/2014/main" id="{2BADAE32-A36A-9684-A4A7-8504F6CF8935}"/>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n-US" sz="1800" spc="-10">
                <a:solidFill>
                  <a:srgbClr val="FF0000"/>
                </a:solidFill>
                <a:latin typeface="Calibri"/>
                <a:cs typeface="Calibri"/>
              </a:rPr>
              <a:t>4.Applications utilisant l'algorithme Apriori</a:t>
            </a:r>
            <a:endParaRPr sz="1800">
              <a:solidFill>
                <a:srgbClr val="FF0000"/>
              </a:solidFill>
              <a:latin typeface="Calibri"/>
              <a:cs typeface="Calibri"/>
            </a:endParaRPr>
          </a:p>
        </p:txBody>
      </p:sp>
      <p:sp>
        <p:nvSpPr>
          <p:cNvPr id="9" name="TextBox 8">
            <a:extLst>
              <a:ext uri="{FF2B5EF4-FFF2-40B4-BE49-F238E27FC236}">
                <a16:creationId xmlns:a16="http://schemas.microsoft.com/office/drawing/2014/main" id="{2C0EB1DF-348B-44AF-02B6-024A5077CC53}"/>
              </a:ext>
            </a:extLst>
          </p:cNvPr>
          <p:cNvSpPr txBox="1"/>
          <p:nvPr/>
        </p:nvSpPr>
        <p:spPr>
          <a:xfrm>
            <a:off x="335711" y="3918870"/>
            <a:ext cx="7696199" cy="584775"/>
          </a:xfrm>
          <a:prstGeom prst="rect">
            <a:avLst/>
          </a:prstGeom>
          <a:noFill/>
        </p:spPr>
        <p:txBody>
          <a:bodyPr wrap="square" rtlCol="0">
            <a:spAutoFit/>
          </a:bodyPr>
          <a:lstStyle/>
          <a:p>
            <a:pPr marL="342900" indent="-342900" algn="just">
              <a:buFont typeface="Arial" panose="020B0604020202020204" pitchFamily="34" charset="0"/>
              <a:buChar char="•"/>
            </a:pPr>
            <a:endParaRPr lang="fr-FR" sz="1600" i="0" dirty="0">
              <a:effectLst/>
              <a:latin typeface="Söhne"/>
            </a:endParaRPr>
          </a:p>
          <a:p>
            <a:endParaRPr lang="fr-FR" sz="1600" dirty="0"/>
          </a:p>
        </p:txBody>
      </p:sp>
      <p:sp>
        <p:nvSpPr>
          <p:cNvPr id="11" name="TextBox 10">
            <a:extLst>
              <a:ext uri="{FF2B5EF4-FFF2-40B4-BE49-F238E27FC236}">
                <a16:creationId xmlns:a16="http://schemas.microsoft.com/office/drawing/2014/main" id="{54CD27DA-EBAE-540C-3F71-C75A12CE8D05}"/>
              </a:ext>
            </a:extLst>
          </p:cNvPr>
          <p:cNvSpPr txBox="1"/>
          <p:nvPr/>
        </p:nvSpPr>
        <p:spPr>
          <a:xfrm>
            <a:off x="781050" y="2831758"/>
            <a:ext cx="10629900" cy="4185761"/>
          </a:xfrm>
          <a:prstGeom prst="rect">
            <a:avLst/>
          </a:prstGeom>
          <a:noFill/>
        </p:spPr>
        <p:txBody>
          <a:bodyPr wrap="square" rtlCol="0">
            <a:spAutoFit/>
          </a:bodyPr>
          <a:lstStyle/>
          <a:p>
            <a:pPr marL="342900" indent="-342900" algn="just">
              <a:buFont typeface="Arial" panose="020B0604020202020204" pitchFamily="34" charset="0"/>
              <a:buChar char="•"/>
            </a:pPr>
            <a:r>
              <a:rPr lang="fr-FR" sz="1900" b="1" i="0" dirty="0">
                <a:effectLst/>
                <a:latin typeface="Söhne"/>
              </a:rPr>
              <a:t>Détection des motifs de réclamations fréquentes: </a:t>
            </a:r>
            <a:r>
              <a:rPr lang="fr-FR" sz="1900" noProof="0" dirty="0"/>
              <a:t>pour identifier les combinaisons de types de réclamations qui se produisent fréquemment ensemble;</a:t>
            </a:r>
          </a:p>
          <a:p>
            <a:pPr marL="342900" indent="-342900" algn="just">
              <a:buFont typeface="Arial" panose="020B0604020202020204" pitchFamily="34" charset="0"/>
              <a:buChar char="•"/>
            </a:pPr>
            <a:endParaRPr lang="fr-FR" sz="1900" i="0" dirty="0">
              <a:effectLst/>
              <a:latin typeface="Söhne"/>
            </a:endParaRPr>
          </a:p>
          <a:p>
            <a:pPr marL="342900" indent="-342900" algn="just">
              <a:buFont typeface="Arial" panose="020B0604020202020204" pitchFamily="34" charset="0"/>
              <a:buChar char="•"/>
            </a:pPr>
            <a:r>
              <a:rPr lang="fr-FR" sz="1900" b="1" i="0" dirty="0">
                <a:effectLst/>
                <a:latin typeface="Söhne"/>
              </a:rPr>
              <a:t>Identification des schémas de fraude: </a:t>
            </a:r>
            <a:r>
              <a:rPr lang="fr-FR" sz="1900" noProof="0" dirty="0"/>
              <a:t>En détectant les associations entre différents types de réclamations, l'algorithme Apriori peut aider à repérer les schémas de fraude potentiels;</a:t>
            </a:r>
          </a:p>
          <a:p>
            <a:pPr marL="342900" indent="-342900" algn="just">
              <a:buFont typeface="Arial" panose="020B0604020202020204" pitchFamily="34" charset="0"/>
              <a:buChar char="•"/>
            </a:pPr>
            <a:endParaRPr lang="fr-FR" sz="1900" noProof="0" dirty="0"/>
          </a:p>
          <a:p>
            <a:pPr marL="342900" indent="-342900" algn="just">
              <a:buFont typeface="Arial" panose="020B0604020202020204" pitchFamily="34" charset="0"/>
              <a:buChar char="•"/>
            </a:pPr>
            <a:r>
              <a:rPr lang="fr-FR" sz="1900" b="1" i="0" dirty="0">
                <a:effectLst/>
                <a:latin typeface="Söhne"/>
              </a:rPr>
              <a:t>Optimisation des processus de gestion des réclamations: </a:t>
            </a:r>
            <a:r>
              <a:rPr lang="fr-FR" sz="1900" noProof="0" dirty="0"/>
              <a:t>En comprenant les relations entre différents types de réclamations, les compagnies d'assurance peuvent améliorer leurs processus de gestion des réclamations;</a:t>
            </a:r>
          </a:p>
          <a:p>
            <a:pPr marL="342900" indent="-342900" algn="just">
              <a:buFont typeface="Arial" panose="020B0604020202020204" pitchFamily="34" charset="0"/>
              <a:buChar char="•"/>
            </a:pPr>
            <a:endParaRPr lang="fr-FR" sz="1900" i="0" dirty="0">
              <a:effectLst/>
              <a:latin typeface="Söhne"/>
            </a:endParaRPr>
          </a:p>
          <a:p>
            <a:pPr marL="342900" indent="-342900" algn="just">
              <a:buFont typeface="Arial" panose="020B0604020202020204" pitchFamily="34" charset="0"/>
              <a:buChar char="•"/>
            </a:pPr>
            <a:r>
              <a:rPr lang="fr-FR" sz="1900" b="1" i="0" dirty="0">
                <a:effectLst/>
                <a:latin typeface="Söhne"/>
              </a:rPr>
              <a:t>Amélioration de la tarification et de la souscription: </a:t>
            </a:r>
            <a:r>
              <a:rPr lang="fr-FR" sz="1900" noProof="0" dirty="0"/>
              <a:t>En analysant les motifs de réclamations, les assureurs peuvent mieux évaluer les risques et ajuster leurs tarifs et politiques de souscription en conséquence.</a:t>
            </a:r>
          </a:p>
          <a:p>
            <a:pPr marL="342900" indent="-342900" algn="just">
              <a:buFont typeface="Arial" panose="020B0604020202020204" pitchFamily="34" charset="0"/>
              <a:buChar char="•"/>
            </a:pPr>
            <a:endParaRPr lang="fr-FR" sz="1900" dirty="0">
              <a:latin typeface="Söhne"/>
            </a:endParaRPr>
          </a:p>
        </p:txBody>
      </p:sp>
    </p:spTree>
    <p:extLst>
      <p:ext uri="{BB962C8B-B14F-4D97-AF65-F5344CB8AC3E}">
        <p14:creationId xmlns:p14="http://schemas.microsoft.com/office/powerpoint/2010/main" val="304185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9197" y="390220"/>
            <a:ext cx="9853803" cy="443711"/>
          </a:xfrm>
          <a:prstGeom prst="rect">
            <a:avLst/>
          </a:prstGeom>
        </p:spPr>
        <p:txBody>
          <a:bodyPr vert="horz" wrap="square" lIns="0" tIns="12700" rIns="0" bIns="0" rtlCol="0">
            <a:spAutoFit/>
          </a:bodyPr>
          <a:lstStyle/>
          <a:p>
            <a:pPr marL="12700">
              <a:spcBef>
                <a:spcPts val="100"/>
              </a:spcBef>
            </a:pPr>
            <a:r>
              <a:rPr lang="es-ES" sz="2800"/>
              <a:t>e</a:t>
            </a:r>
            <a:r>
              <a:rPr sz="2800"/>
              <a:t>.</a:t>
            </a:r>
            <a:r>
              <a:rPr sz="2800" spc="-25"/>
              <a:t> </a:t>
            </a:r>
            <a:r>
              <a:rPr lang="en-US" sz="2800" b="1" i="0">
                <a:effectLst/>
                <a:latin typeface="Söhne"/>
              </a:rPr>
              <a:t>Finance : Analyse des transactions financières :</a:t>
            </a:r>
            <a:r>
              <a:rPr lang="en-US" sz="2800" b="0" i="0">
                <a:effectLst/>
                <a:latin typeface="Söhne"/>
              </a:rPr>
              <a:t> </a:t>
            </a:r>
            <a:endParaRPr sz="2800"/>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7" name="TextBox 6">
            <a:extLst>
              <a:ext uri="{FF2B5EF4-FFF2-40B4-BE49-F238E27FC236}">
                <a16:creationId xmlns:a16="http://schemas.microsoft.com/office/drawing/2014/main" id="{9FF3D29B-4459-7E26-67EC-40125B8B413D}"/>
              </a:ext>
            </a:extLst>
          </p:cNvPr>
          <p:cNvSpPr txBox="1"/>
          <p:nvPr/>
        </p:nvSpPr>
        <p:spPr>
          <a:xfrm>
            <a:off x="204597" y="1277759"/>
            <a:ext cx="11541831" cy="1554272"/>
          </a:xfrm>
          <a:prstGeom prst="rect">
            <a:avLst/>
          </a:prstGeom>
          <a:noFill/>
        </p:spPr>
        <p:txBody>
          <a:bodyPr wrap="square" rtlCol="0">
            <a:spAutoFit/>
          </a:bodyPr>
          <a:lstStyle/>
          <a:p>
            <a:pPr algn="just"/>
            <a:r>
              <a:rPr lang="en-US" sz="1900" b="0" i="0">
                <a:effectLst/>
                <a:latin typeface="Söhne"/>
              </a:rPr>
              <a:t>Dans le domaine de </a:t>
            </a:r>
            <a:r>
              <a:rPr lang="en-US" sz="1900" b="1" i="0">
                <a:solidFill>
                  <a:srgbClr val="FF0000"/>
                </a:solidFill>
                <a:effectLst/>
                <a:latin typeface="Söhne"/>
              </a:rPr>
              <a:t>la finance</a:t>
            </a:r>
            <a:r>
              <a:rPr lang="en-US" sz="1900" b="0" i="0">
                <a:effectLst/>
                <a:latin typeface="Söhne"/>
              </a:rPr>
              <a:t>, l'algorithme Apriori peut être utilisé pour analyser les données des transactions financières et identifier les associations entre différents produits financiers ou types de transactions. Cela peut aider les institutions financières à comprendre les schémas de comportement des clients, à détecter les transactions inhabituelles ou suspectes, et à personnaliser les recommandations de produits financiers en fonction des besoins individuels des clients. </a:t>
            </a:r>
            <a:endParaRPr lang="fr-FR" sz="1900"/>
          </a:p>
        </p:txBody>
      </p:sp>
      <p:pic>
        <p:nvPicPr>
          <p:cNvPr id="8" name="Picture 7">
            <a:extLst>
              <a:ext uri="{FF2B5EF4-FFF2-40B4-BE49-F238E27FC236}">
                <a16:creationId xmlns:a16="http://schemas.microsoft.com/office/drawing/2014/main" id="{A191D501-C7D7-7C95-2948-830E23311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0459" y="3257221"/>
            <a:ext cx="4571999" cy="3210559"/>
          </a:xfrm>
          <a:prstGeom prst="rect">
            <a:avLst/>
          </a:prstGeom>
        </p:spPr>
      </p:pic>
      <p:sp>
        <p:nvSpPr>
          <p:cNvPr id="10" name="object 4">
            <a:extLst>
              <a:ext uri="{FF2B5EF4-FFF2-40B4-BE49-F238E27FC236}">
                <a16:creationId xmlns:a16="http://schemas.microsoft.com/office/drawing/2014/main" id="{FAB1402F-60D1-97D2-8E0F-2F14C0EF85C6}"/>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n-US" sz="1800" spc="-10">
                <a:solidFill>
                  <a:srgbClr val="FF0000"/>
                </a:solidFill>
                <a:latin typeface="Calibri"/>
                <a:cs typeface="Calibri"/>
              </a:rPr>
              <a:t>4.Applications utilisant l'algorithme Apriori</a:t>
            </a:r>
            <a:endParaRPr sz="1800">
              <a:solidFill>
                <a:srgbClr val="FF0000"/>
              </a:solidFill>
              <a:latin typeface="Calibri"/>
              <a:cs typeface="Calibri"/>
            </a:endParaRPr>
          </a:p>
        </p:txBody>
      </p:sp>
      <p:sp>
        <p:nvSpPr>
          <p:cNvPr id="11" name="TextBox 10">
            <a:extLst>
              <a:ext uri="{FF2B5EF4-FFF2-40B4-BE49-F238E27FC236}">
                <a16:creationId xmlns:a16="http://schemas.microsoft.com/office/drawing/2014/main" id="{39109B01-007A-F7C7-0153-B0FDC41C5F3C}"/>
              </a:ext>
            </a:extLst>
          </p:cNvPr>
          <p:cNvSpPr txBox="1"/>
          <p:nvPr/>
        </p:nvSpPr>
        <p:spPr>
          <a:xfrm>
            <a:off x="381000" y="3257221"/>
            <a:ext cx="8406004" cy="2723823"/>
          </a:xfrm>
          <a:prstGeom prst="rect">
            <a:avLst/>
          </a:prstGeom>
          <a:noFill/>
        </p:spPr>
        <p:txBody>
          <a:bodyPr wrap="square" rtlCol="0">
            <a:spAutoFit/>
          </a:bodyPr>
          <a:lstStyle/>
          <a:p>
            <a:pPr algn="just"/>
            <a:r>
              <a:rPr lang="fr-FR" sz="1900" b="1" i="0" dirty="0">
                <a:effectLst/>
                <a:latin typeface="Söhne"/>
              </a:rPr>
              <a:t>Détection de fraudes :</a:t>
            </a:r>
            <a:r>
              <a:rPr lang="fr-FR" sz="1900" b="0" i="0" dirty="0">
                <a:effectLst/>
                <a:latin typeface="Söhne"/>
              </a:rPr>
              <a:t> L'algorithme Apriori peut identifier les associations entre différents types de transactions qui pourraient indiquer des comportements frauduleux;</a:t>
            </a:r>
          </a:p>
          <a:p>
            <a:pPr algn="just"/>
            <a:endParaRPr lang="fr-FR" sz="1900" b="0" i="0" dirty="0">
              <a:effectLst/>
              <a:latin typeface="Söhne"/>
            </a:endParaRPr>
          </a:p>
          <a:p>
            <a:pPr algn="just"/>
            <a:r>
              <a:rPr lang="fr-FR" sz="1900" b="1" i="0" dirty="0">
                <a:effectLst/>
                <a:latin typeface="Söhne"/>
              </a:rPr>
              <a:t>Gestion des risques :</a:t>
            </a:r>
            <a:r>
              <a:rPr lang="fr-FR" sz="1900" b="0" i="0" dirty="0">
                <a:effectLst/>
                <a:latin typeface="Söhne"/>
              </a:rPr>
              <a:t> L'analyse des transactions financières avec l'algorithme Apriori peut aider à identifier les tendances et les modèles de risque dans les données. En comprenant les associations entre différents types de transactions et les risques associés, les institutions financières peuvent mieux évaluer et gérer les risques liés à leurs activités. </a:t>
            </a:r>
            <a:endParaRPr lang="fr-FR" sz="1900" dirty="0"/>
          </a:p>
        </p:txBody>
      </p:sp>
    </p:spTree>
    <p:extLst>
      <p:ext uri="{BB962C8B-B14F-4D97-AF65-F5344CB8AC3E}">
        <p14:creationId xmlns:p14="http://schemas.microsoft.com/office/powerpoint/2010/main" val="402014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9197" y="390220"/>
            <a:ext cx="9853803" cy="874598"/>
          </a:xfrm>
          <a:prstGeom prst="rect">
            <a:avLst/>
          </a:prstGeom>
        </p:spPr>
        <p:txBody>
          <a:bodyPr vert="horz" wrap="square" lIns="0" tIns="12700" rIns="0" bIns="0" rtlCol="0">
            <a:spAutoFit/>
          </a:bodyPr>
          <a:lstStyle/>
          <a:p>
            <a:pPr marL="12700">
              <a:spcBef>
                <a:spcPts val="100"/>
              </a:spcBef>
            </a:pPr>
            <a:r>
              <a:rPr lang="es-ES" sz="2800" noProof="1"/>
              <a:t>f</a:t>
            </a:r>
            <a:r>
              <a:rPr sz="2800" noProof="1"/>
              <a:t>.</a:t>
            </a:r>
            <a:r>
              <a:rPr sz="2800" spc="-25" noProof="1"/>
              <a:t> </a:t>
            </a:r>
            <a:r>
              <a:rPr lang="es-ES" sz="2800" spc="-25" noProof="1"/>
              <a:t>Eduacation : </a:t>
            </a:r>
            <a:r>
              <a:rPr lang="en-US" sz="2800" b="1" i="0" noProof="1">
                <a:effectLst/>
                <a:latin typeface="Söhne"/>
              </a:rPr>
              <a:t>Sélection des cours dans les plateformes d'apprentissage en ligne :</a:t>
            </a:r>
            <a:endParaRPr sz="2800" noProof="1"/>
          </a:p>
        </p:txBody>
      </p:sp>
      <p:pic>
        <p:nvPicPr>
          <p:cNvPr id="5" name="object 5"/>
          <p:cNvPicPr/>
          <p:nvPr/>
        </p:nvPicPr>
        <p:blipFill>
          <a:blip r:embed="rId3" cstate="print"/>
          <a:stretch>
            <a:fillRect/>
          </a:stretch>
        </p:blipFill>
        <p:spPr>
          <a:xfrm>
            <a:off x="1632204" y="190702"/>
            <a:ext cx="955476" cy="978145"/>
          </a:xfrm>
          <a:prstGeom prst="rect">
            <a:avLst/>
          </a:prstGeom>
        </p:spPr>
      </p:pic>
      <p:sp>
        <p:nvSpPr>
          <p:cNvPr id="7" name="TextBox 6">
            <a:extLst>
              <a:ext uri="{FF2B5EF4-FFF2-40B4-BE49-F238E27FC236}">
                <a16:creationId xmlns:a16="http://schemas.microsoft.com/office/drawing/2014/main" id="{9FF3D29B-4459-7E26-67EC-40125B8B413D}"/>
              </a:ext>
            </a:extLst>
          </p:cNvPr>
          <p:cNvSpPr txBox="1"/>
          <p:nvPr/>
        </p:nvSpPr>
        <p:spPr>
          <a:xfrm>
            <a:off x="204597" y="1371600"/>
            <a:ext cx="11541831" cy="1261884"/>
          </a:xfrm>
          <a:prstGeom prst="rect">
            <a:avLst/>
          </a:prstGeom>
          <a:noFill/>
        </p:spPr>
        <p:txBody>
          <a:bodyPr wrap="square" rtlCol="0">
            <a:spAutoFit/>
          </a:bodyPr>
          <a:lstStyle/>
          <a:p>
            <a:pPr algn="just"/>
            <a:r>
              <a:rPr lang="en-US" sz="1900" b="0" i="0" noProof="1">
                <a:effectLst/>
                <a:latin typeface="Söhne"/>
              </a:rPr>
              <a:t>Pour les </a:t>
            </a:r>
            <a:r>
              <a:rPr lang="en-US" sz="1900" b="1" i="0" noProof="1">
                <a:solidFill>
                  <a:srgbClr val="FF0000"/>
                </a:solidFill>
                <a:effectLst/>
                <a:latin typeface="Söhne"/>
              </a:rPr>
              <a:t>plateformes d'apprentissage en ligne</a:t>
            </a:r>
            <a:r>
              <a:rPr lang="en-US" sz="1900" b="0" i="0" noProof="1">
                <a:effectLst/>
                <a:latin typeface="Söhne"/>
              </a:rPr>
              <a:t>, l'algorithme Apriori peut être utilisé pour analyser les données des utilisateurs, telles que les cours suivis par les étudiants. En identifiant les associations entre les cours sélectionnés par les utilisateurs, les plateformes peuvent recommander des cours pertinents en fonction des intérêts et des besoins des apprenants: </a:t>
            </a:r>
            <a:endParaRPr lang="fr-FR" sz="1900" noProof="1"/>
          </a:p>
        </p:txBody>
      </p:sp>
      <p:sp>
        <p:nvSpPr>
          <p:cNvPr id="3" name="TextBox 2">
            <a:extLst>
              <a:ext uri="{FF2B5EF4-FFF2-40B4-BE49-F238E27FC236}">
                <a16:creationId xmlns:a16="http://schemas.microsoft.com/office/drawing/2014/main" id="{CE32B690-5BF7-93F0-704F-96A848ABF1CC}"/>
              </a:ext>
            </a:extLst>
          </p:cNvPr>
          <p:cNvSpPr txBox="1"/>
          <p:nvPr/>
        </p:nvSpPr>
        <p:spPr>
          <a:xfrm>
            <a:off x="199644" y="3054965"/>
            <a:ext cx="7414499" cy="2431435"/>
          </a:xfrm>
          <a:prstGeom prst="rect">
            <a:avLst/>
          </a:prstGeom>
          <a:noFill/>
        </p:spPr>
        <p:txBody>
          <a:bodyPr wrap="square" rtlCol="0">
            <a:spAutoFit/>
          </a:bodyPr>
          <a:lstStyle/>
          <a:p>
            <a:pPr marL="342900" indent="-342900" algn="just">
              <a:buFont typeface="Arial" panose="020B0604020202020204" pitchFamily="34" charset="0"/>
              <a:buChar char="•"/>
            </a:pPr>
            <a:r>
              <a:rPr lang="en-US" sz="1900" b="1" i="0" noProof="1">
                <a:effectLst/>
                <a:latin typeface="Söhne"/>
              </a:rPr>
              <a:t>Recommandation de cours pertinents :</a:t>
            </a:r>
            <a:r>
              <a:rPr lang="en-US" sz="1900" b="0" i="0" noProof="1">
                <a:effectLst/>
                <a:latin typeface="Söhne"/>
              </a:rPr>
              <a:t> les plateformes peuvent recommander des cours pertinents aux utilisateurs en fonction de leurs préférences et de leur historique d'apprentissage;</a:t>
            </a:r>
          </a:p>
          <a:p>
            <a:pPr marL="342900" indent="-342900" algn="just">
              <a:buFont typeface="Arial" panose="020B0604020202020204" pitchFamily="34" charset="0"/>
              <a:buChar char="•"/>
            </a:pPr>
            <a:endParaRPr lang="en-US" sz="1900" b="0" i="0" noProof="1">
              <a:effectLst/>
              <a:latin typeface="Söhne"/>
            </a:endParaRPr>
          </a:p>
          <a:p>
            <a:pPr marL="342900" indent="-342900" algn="just">
              <a:buFont typeface="Arial" panose="020B0604020202020204" pitchFamily="34" charset="0"/>
              <a:buChar char="•"/>
            </a:pPr>
            <a:r>
              <a:rPr lang="en-US" sz="1900" b="1" i="0" noProof="1">
                <a:effectLst/>
                <a:latin typeface="Söhne"/>
              </a:rPr>
              <a:t>Personnalisation de l'expérience d'apprentissage :</a:t>
            </a:r>
            <a:r>
              <a:rPr lang="en-US" sz="1900" b="0" i="0" noProof="1">
                <a:effectLst/>
                <a:latin typeface="Söhne"/>
              </a:rPr>
              <a:t> les plateformes d'apprentissage en ligne peuvent personnaliser l'expérience d'apprentissage de chaque utilisateur, en leur fournissant du contenu adapté à leurs intérêts et à leur niveau de compétence. </a:t>
            </a:r>
            <a:endParaRPr lang="fr-FR" sz="1900" noProof="1"/>
          </a:p>
        </p:txBody>
      </p:sp>
      <p:pic>
        <p:nvPicPr>
          <p:cNvPr id="9" name="Picture 8">
            <a:extLst>
              <a:ext uri="{FF2B5EF4-FFF2-40B4-BE49-F238E27FC236}">
                <a16:creationId xmlns:a16="http://schemas.microsoft.com/office/drawing/2014/main" id="{C45B97B0-71D5-A509-9A2E-EAE5CDDB5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2836237"/>
            <a:ext cx="4430198" cy="2656542"/>
          </a:xfrm>
          <a:prstGeom prst="rect">
            <a:avLst/>
          </a:prstGeom>
        </p:spPr>
      </p:pic>
      <p:sp>
        <p:nvSpPr>
          <p:cNvPr id="10" name="object 4">
            <a:extLst>
              <a:ext uri="{FF2B5EF4-FFF2-40B4-BE49-F238E27FC236}">
                <a16:creationId xmlns:a16="http://schemas.microsoft.com/office/drawing/2014/main" id="{80C1FCEE-2D4C-FEBD-5DEA-DFE80CE80855}"/>
              </a:ext>
            </a:extLst>
          </p:cNvPr>
          <p:cNvSpPr txBox="1"/>
          <p:nvPr/>
        </p:nvSpPr>
        <p:spPr>
          <a:xfrm>
            <a:off x="2719197" y="17780"/>
            <a:ext cx="4047490" cy="299720"/>
          </a:xfrm>
          <a:prstGeom prst="rect">
            <a:avLst/>
          </a:prstGeom>
        </p:spPr>
        <p:txBody>
          <a:bodyPr vert="horz" wrap="square" lIns="0" tIns="12700" rIns="0" bIns="0" rtlCol="0">
            <a:spAutoFit/>
          </a:bodyPr>
          <a:lstStyle/>
          <a:p>
            <a:pPr marL="12700">
              <a:lnSpc>
                <a:spcPct val="100000"/>
              </a:lnSpc>
              <a:spcBef>
                <a:spcPts val="100"/>
              </a:spcBef>
            </a:pPr>
            <a:r>
              <a:rPr lang="en-US" sz="1800" spc="-10" noProof="1">
                <a:latin typeface="Calibri"/>
                <a:cs typeface="Calibri"/>
              </a:rPr>
              <a:t>4.Applications utilisant l'algorithme Apriori</a:t>
            </a:r>
            <a:endParaRPr sz="1800" noProof="1">
              <a:latin typeface="Calibri"/>
              <a:cs typeface="Calibri"/>
            </a:endParaRPr>
          </a:p>
        </p:txBody>
      </p:sp>
    </p:spTree>
    <p:extLst>
      <p:ext uri="{BB962C8B-B14F-4D97-AF65-F5344CB8AC3E}">
        <p14:creationId xmlns:p14="http://schemas.microsoft.com/office/powerpoint/2010/main" val="2395952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5777</TotalTime>
  <Words>7729</Words>
  <Application>Microsoft Macintosh PowerPoint</Application>
  <PresentationFormat>Widescreen</PresentationFormat>
  <Paragraphs>421</Paragraphs>
  <Slides>31</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Helvetica</vt:lpstr>
      <vt:lpstr>Inter</vt:lpstr>
      <vt:lpstr>KaTeX_Main</vt:lpstr>
      <vt:lpstr>KaTeX_Math</vt:lpstr>
      <vt:lpstr>Segoe UI</vt:lpstr>
      <vt:lpstr>Söhne</vt:lpstr>
      <vt:lpstr>ui-monospace</vt:lpstr>
      <vt:lpstr>Office Theme</vt:lpstr>
      <vt:lpstr> L’  </vt:lpstr>
      <vt:lpstr>Plan de ce module</vt:lpstr>
      <vt:lpstr>PowerPoint Presentation</vt:lpstr>
      <vt:lpstr>a. Ecommerce : Recommandation de produits dans  le commerce électronique : </vt:lpstr>
      <vt:lpstr>b. Commerce : Gestion des stocks </vt:lpstr>
      <vt:lpstr>C-Medecine : Détection des interactions médicamenteuses</vt:lpstr>
      <vt:lpstr>d. Les Assurances:</vt:lpstr>
      <vt:lpstr>e. Finance : Analyse des transactions financières : </vt:lpstr>
      <vt:lpstr>f. Eduacation : Sélection des cours dans les plateformes d'apprentissage en ligne :</vt:lpstr>
      <vt:lpstr>PowerPoint Presentation</vt:lpstr>
      <vt:lpstr>a. Les avantages de l'algorithme Apriori :</vt:lpstr>
      <vt:lpstr>b. Les inconvenients de l'algorithme Apriori :</vt:lpstr>
      <vt:lpstr>PowerPoint Presentation</vt:lpstr>
      <vt:lpstr>PowerPoint Presentation</vt:lpstr>
      <vt:lpstr>a-Préparation des données :</vt:lpstr>
      <vt:lpstr>a-Préparation des données :</vt:lpstr>
      <vt:lpstr>a-Préparation des données :</vt:lpstr>
      <vt:lpstr>a-Préparation des données :</vt:lpstr>
      <vt:lpstr>b-Implémentation de l'algorithme Apriori:</vt:lpstr>
      <vt:lpstr>b-Implémentation de l'algorithme Apriori:</vt:lpstr>
      <vt:lpstr>b-Implémentation de l'algorithme Apriori:</vt:lpstr>
      <vt:lpstr>c-Extraction des règles d'association:</vt:lpstr>
      <vt:lpstr>c-Extraction des règles d'association:</vt:lpstr>
      <vt:lpstr>c-Extraction des règles d'association:</vt:lpstr>
      <vt:lpstr>d-application de l'algorithme :</vt:lpstr>
      <vt:lpstr>d-application de l'algorithme :</vt:lpstr>
      <vt:lpstr>e-Visualisation des résultats:</vt:lpstr>
      <vt:lpstr>f-Interpretation des resultats :</vt:lpstr>
      <vt:lpstr>f-Interpretation des resultats :</vt:lpstr>
      <vt:lpstr>PowerPoint Presentation</vt:lpstr>
      <vt:lpstr>Les ressources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Structures séquentielles de données</dc:title>
  <cp:keywords>SUPINFO E-Learning Template</cp:keywords>
  <cp:lastModifiedBy>Microsoft Office User</cp:lastModifiedBy>
  <cp:revision>202</cp:revision>
  <dcterms:created xsi:type="dcterms:W3CDTF">2022-02-19T15:19:53Z</dcterms:created>
  <dcterms:modified xsi:type="dcterms:W3CDTF">2024-04-24T17:59:58Z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2020-04-04T00:00:00Z</vt:filetime>
  </property>
  <property fmtid="{D5CDD505-2E9C-101B-9397-08002B2CF9AE}" pid="3" name="Creator">
    <vt:lpwstr>Microsoft® PowerPoint® pour Office 365</vt:lpwstr>
  </property>
  <property fmtid="{D5CDD505-2E9C-101B-9397-08002B2CF9AE}" pid="4" name="LastSaved">
    <vt:filetime>2022-02-19T00:00:00Z</vt:filetime>
  </property>
</Properties>
</file>